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4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  <p:sldMasterId id="2147483666" r:id="rId2"/>
  </p:sldMasterIdLst>
  <p:notesMasterIdLst>
    <p:notesMasterId r:id="rId32"/>
  </p:notesMasterIdLst>
  <p:sldIdLst>
    <p:sldId id="256" r:id="rId3"/>
    <p:sldId id="270" r:id="rId4"/>
    <p:sldId id="272" r:id="rId5"/>
    <p:sldId id="274" r:id="rId6"/>
    <p:sldId id="275" r:id="rId7"/>
    <p:sldId id="290" r:id="rId8"/>
    <p:sldId id="289" r:id="rId9"/>
    <p:sldId id="277" r:id="rId10"/>
    <p:sldId id="278" r:id="rId11"/>
    <p:sldId id="279" r:id="rId12"/>
    <p:sldId id="280" r:id="rId13"/>
    <p:sldId id="284" r:id="rId14"/>
    <p:sldId id="259" r:id="rId15"/>
    <p:sldId id="285" r:id="rId16"/>
    <p:sldId id="281" r:id="rId17"/>
    <p:sldId id="288" r:id="rId18"/>
    <p:sldId id="292" r:id="rId19"/>
    <p:sldId id="293" r:id="rId20"/>
    <p:sldId id="287" r:id="rId21"/>
    <p:sldId id="282" r:id="rId22"/>
    <p:sldId id="291" r:id="rId23"/>
    <p:sldId id="295" r:id="rId24"/>
    <p:sldId id="298" r:id="rId25"/>
    <p:sldId id="299" r:id="rId26"/>
    <p:sldId id="343" r:id="rId27"/>
    <p:sldId id="283" r:id="rId28"/>
    <p:sldId id="300" r:id="rId29"/>
    <p:sldId id="344" r:id="rId30"/>
    <p:sldId id="345" r:id="rId31"/>
  </p:sldIdLst>
  <p:sldSz cx="9144000" cy="5143500" type="screen16x9"/>
  <p:notesSz cx="6858000" cy="9144000"/>
  <p:embeddedFontLst>
    <p:embeddedFont>
      <p:font typeface="Helvetica" panose="020B0604020202020204" pitchFamily="34" charset="0"/>
      <p:regular r:id="rId33"/>
      <p:bold r:id="rId34"/>
      <p:italic r:id="rId35"/>
      <p:boldItalic r:id="rId36"/>
    </p:embeddedFont>
    <p:embeddedFont>
      <p:font typeface="Open Sans" panose="020B0606030504020204" pitchFamily="34" charset="0"/>
      <p:regular r:id="rId37"/>
      <p:bold r:id="rId38"/>
      <p:italic r:id="rId39"/>
      <p:boldItalic r:id="rId40"/>
    </p:embeddedFont>
    <p:embeddedFont>
      <p:font typeface="Open Sans Medium" panose="020B0600000101010101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81222" autoAdjust="0"/>
  </p:normalViewPr>
  <p:slideViewPr>
    <p:cSldViewPr snapToGrid="0">
      <p:cViewPr varScale="1">
        <p:scale>
          <a:sx n="102" d="100"/>
          <a:sy n="102" d="100"/>
        </p:scale>
        <p:origin x="1037" y="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7.fntdata"/><Relationship Id="rId21" Type="http://schemas.openxmlformats.org/officeDocument/2006/relationships/slide" Target="slides/slide19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9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1T00:13:53.61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13640 1148 24575,'1'0'0,"0"1"0,0-1 0,0 1 0,0-1 0,0 1 0,0-1 0,0 1 0,0 0 0,0 0 0,0-1 0,0 1 0,-1 0 0,1 0 0,0 0 0,0 0 0,-1 0 0,1 0 0,-1 0 0,1 1 0,13 28 0,-10-22 0,21 42 0,-12-24 0,21 54 0,-18-31 0,13 39 0,19 99 0,-37-84 0,-8-68 0,13 65 0,-8-64 0,-2 1 0,3 68 0,-10 78 0,-2-64 0,2-54 0,-4-1 0,-2 1 0,-19 77 0,1-47 0,-53 133 0,11-76 0,-104 177 0,69-176 0,33-55 0,36-50 0,-3-1 0,-2-2 0,-59 56 0,61-71 0,-1-2 0,-41 24 0,38-25 0,-44 19 0,27-16 0,23-14 0,-67 24 0,67-28 0,-32 13 0,-71 24 0,106-41 0,-35 3 0,-28 7 0,66-10 0,-7 2 0,-45 7 0,-145 23 0,190-34 0,-2 1 0,-73 3 0,68-8 0,-57 10 0,45-5 0,2 2 0,33-5 0,0 0 0,-25 0 0,-118 8 0,78-4 0,-162-6 0,117-4 0,-1122 2 0,1178-4 0,-112-19 0,53 4 0,-649-86 0,672 90 0,63 11 0,1-3 0,0-1 0,-60-21 0,-282-128 0,356 143 0,7 3 0,0-1 0,1 0 0,1-2 0,-26-20 0,-69-61 0,-4-29 0,76 83 0,3-1 0,-55-69 0,56 57 0,5 9 0,-39-67 0,45 64 0,21 36 0,0-1 0,1 0 0,1-1 0,0 0 0,1 0 0,-5-17 0,-26-80 0,8 24 0,21 68 0,2 1 0,0-1 0,1 0 0,0 0 0,2-1 0,-2-21 0,1-21 0,-16-85 0,2 20 0,11 65 0,-7-93 0,15-1001 0,-2 1138 0,0-1 0,-2 1 0,0 0 0,-2-1 0,-7-20 0,-39-86 0,1 22 0,-24-57 0,60 133 0,0 0 0,-30-40 0,27 43 0,-26-32 0,27 36 0,-22-34 0,33 47 0,-1 0 0,0 1 0,0-1 0,-1 1 0,0 0 0,-11-7 0,-9-8 0,5 3 0,0 2 0,-2 0 0,0 1 0,-49-21 0,-111-29 0,148 51 0,1 0 0,-35-21 0,28 13 0,10 6 0,-1 1 0,-1 1 0,0 2 0,0 2 0,-57-11 0,-62-6 0,94 14 0,-1 3 0,-84-3 0,57 12 0,-207 4 0,267 0 0,0 3 0,0 0 0,1 1 0,0 2 0,0 0 0,-31 18 0,-1-2 0,24-8 0,0 2 0,1 1 0,-41 33 0,17-12 0,-101 86 0,100-78 0,43-36 0,1 1 0,1 1 0,0 0 0,1 1 0,-12 19 0,-44 90 0,51-92 0,-52 132 0,5-28 0,-51 106 0,54-118 0,-67 121 0,114-223 0,-194 282 0,-7-54 0,190-224 0,-1-2 0,-1 0 0,-1-2 0,-1-1 0,-1-1 0,-1-2 0,0-1 0,-2-2 0,-45 17 0,29-16 0,4 0 0,-1-2 0,-1-2 0,-83 11 0,-104 5 0,110-11 0,-182 2 0,291-20 0,-30-1 0,-51-6 0,80 4 0,1 0 0,-1-1 0,0 0 0,1-2 0,0 1 0,-25-15 0,-35-28 0,2-4 0,-72-67 0,143 117 0,-33-31-1719,1-2-1,-52-71 1,19 21 93,35 48 2983,2-2 0,2-1 0,1-1-1,-27-57 1,5 3-1357,30 60 0,1-1 0,1 0 0,-16-53 0,-19-60 0,0 1 0,50 134 0,0 1 0,0-1 0,1-26 0,1 29 0,0-1 0,-1 0 0,0 1 0,-1-1 0,-4-15 0,6 27 0,0-1 0,0 0 0,0 1 0,0-1 0,-1 1 0,1-1 0,0 0 0,0 1 0,0-1 0,-1 1 0,1-1 0,0 1 0,-1-1 0,1 1 0,0-1 0,-1 1 0,1 0 0,-1-1 0,1 1 0,-1-1 0,1 1 0,-1 0 0,1 0 0,-1-1 0,1 1 0,-1 0 0,1 0 0,-1-1 0,0 1 0,1 0 0,-1 0 0,1 0 0,-2 0 0,1 1 0,0-1 0,-1 1 0,1 0 0,0 0 0,-1-1 0,1 1 0,0 0 0,0 0 0,0 1 0,0-1 0,0 0 0,0 0 0,-1 2 0,-27 51 0,26-47 0,-66 122 0,40-78 0,19-29 24,9-18-179,0 0 1,-1-1 0,1 1-1,-1-1 1,0 0 0,0 1 0,0-1-1,-5 5 1,-3 0-6672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1T00:13:57.84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24575,'2'2'0,"49"50"0,1-3 0,117 85 0,-158-128-1365,-1 0-5461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1T00:13:53.61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13640 1148 24575,'1'0'0,"0"1"0,0-1 0,0 1 0,0-1 0,0 1 0,0-1 0,0 1 0,0 0 0,0 0 0,0-1 0,0 1 0,-1 0 0,1 0 0,0 0 0,0 0 0,-1 0 0,1 0 0,-1 0 0,1 1 0,13 28 0,-10-22 0,21 42 0,-12-24 0,21 54 0,-18-31 0,13 39 0,19 99 0,-37-84 0,-8-68 0,13 65 0,-8-64 0,-2 1 0,3 68 0,-10 78 0,-2-64 0,2-54 0,-4-1 0,-2 1 0,-19 77 0,1-47 0,-53 133 0,11-76 0,-104 177 0,69-176 0,33-55 0,36-50 0,-3-1 0,-2-2 0,-59 56 0,61-71 0,-1-2 0,-41 24 0,38-25 0,-44 19 0,27-16 0,23-14 0,-67 24 0,67-28 0,-32 13 0,-71 24 0,106-41 0,-35 3 0,-28 7 0,66-10 0,-7 2 0,-45 7 0,-145 23 0,190-34 0,-2 1 0,-73 3 0,68-8 0,-57 10 0,45-5 0,2 2 0,33-5 0,0 0 0,-25 0 0,-118 8 0,78-4 0,-162-6 0,117-4 0,-1122 2 0,1178-4 0,-112-19 0,53 4 0,-649-86 0,672 90 0,63 11 0,1-3 0,0-1 0,-60-21 0,-282-128 0,356 143 0,7 3 0,0-1 0,1 0 0,1-2 0,-26-20 0,-69-61 0,-4-29 0,76 83 0,3-1 0,-55-69 0,56 57 0,5 9 0,-39-67 0,45 64 0,21 36 0,0-1 0,1 0 0,1-1 0,0 0 0,1 0 0,-5-17 0,-26-80 0,8 24 0,21 68 0,2 1 0,0-1 0,1 0 0,0 0 0,2-1 0,-2-21 0,1-21 0,-16-85 0,2 20 0,11 65 0,-7-93 0,15-1001 0,-2 1138 0,0-1 0,-2 1 0,0 0 0,-2-1 0,-7-20 0,-39-86 0,1 22 0,-24-57 0,60 133 0,0 0 0,-30-40 0,27 43 0,-26-32 0,27 36 0,-22-34 0,33 47 0,-1 0 0,0 1 0,0-1 0,-1 1 0,0 0 0,-11-7 0,-9-8 0,5 3 0,0 2 0,-2 0 0,0 1 0,-49-21 0,-111-29 0,148 51 0,1 0 0,-35-21 0,28 13 0,10 6 0,-1 1 0,-1 1 0,0 2 0,0 2 0,-57-11 0,-62-6 0,94 14 0,-1 3 0,-84-3 0,57 12 0,-207 4 0,267 0 0,0 3 0,0 0 0,1 1 0,0 2 0,0 0 0,-31 18 0,-1-2 0,24-8 0,0 2 0,1 1 0,-41 33 0,17-12 0,-101 86 0,100-78 0,43-36 0,1 1 0,1 1 0,0 0 0,1 1 0,-12 19 0,-44 90 0,51-92 0,-52 132 0,5-28 0,-51 106 0,54-118 0,-67 121 0,114-223 0,-194 282 0,-7-54 0,190-224 0,-1-2 0,-1 0 0,-1-2 0,-1-1 0,-1-1 0,-1-2 0,0-1 0,-2-2 0,-45 17 0,29-16 0,4 0 0,-1-2 0,-1-2 0,-83 11 0,-104 5 0,110-11 0,-182 2 0,291-20 0,-30-1 0,-51-6 0,80 4 0,1 0 0,-1-1 0,0 0 0,1-2 0,0 1 0,-25-15 0,-35-28 0,2-4 0,-72-67 0,143 117 0,-33-31-1719,1-2-1,-52-71 1,19 21 93,35 48 2983,2-2 0,2-1 0,1-1-1,-27-57 1,5 3-1357,30 60 0,1-1 0,1 0 0,-16-53 0,-19-60 0,0 1 0,50 134 0,0 1 0,0-1 0,1-26 0,1 29 0,0-1 0,-1 0 0,0 1 0,-1-1 0,-4-15 0,6 27 0,0-1 0,0 0 0,0 1 0,0-1 0,-1 1 0,1-1 0,0 0 0,0 1 0,0-1 0,-1 1 0,1-1 0,0 1 0,-1-1 0,1 1 0,0-1 0,-1 1 0,1 0 0,-1-1 0,1 1 0,-1-1 0,1 1 0,-1 0 0,1 0 0,-1-1 0,1 1 0,-1 0 0,1 0 0,-1-1 0,0 1 0,1 0 0,-1 0 0,1 0 0,-2 0 0,1 1 0,0-1 0,-1 1 0,1 0 0,0 0 0,-1-1 0,1 1 0,0 0 0,0 0 0,0 1 0,0-1 0,0 0 0,0 0 0,-1 2 0,-27 51 0,26-47 0,-66 122 0,40-78 0,19-29 24,9-18-179,0 0 1,-1-1 0,1 1-1,-1-1 1,0 0 0,0 1 0,0-1-1,-5 5 1,-3 0-6672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1T00:13:57.84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24575,'2'2'0,"49"50"0,1-3 0,117 85 0,-158-128-1365,-1 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352a5d8fb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g3352a5d8fb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>
          <a:extLst>
            <a:ext uri="{FF2B5EF4-FFF2-40B4-BE49-F238E27FC236}">
              <a16:creationId xmlns:a16="http://schemas.microsoft.com/office/drawing/2014/main" id="{B02CDAFC-8203-4674-A0D4-4952985DA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352a5d8fbb_0_224:notes">
            <a:extLst>
              <a:ext uri="{FF2B5EF4-FFF2-40B4-BE49-F238E27FC236}">
                <a16:creationId xmlns:a16="http://schemas.microsoft.com/office/drawing/2014/main" id="{427C8712-C496-19C1-1315-140943C19C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g3352a5d8fbb_0_224:notes">
            <a:extLst>
              <a:ext uri="{FF2B5EF4-FFF2-40B4-BE49-F238E27FC236}">
                <a16:creationId xmlns:a16="http://schemas.microsoft.com/office/drawing/2014/main" id="{73DB32F1-CE3A-4F99-DF6A-8AEA1C17E6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9057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>
          <a:extLst>
            <a:ext uri="{FF2B5EF4-FFF2-40B4-BE49-F238E27FC236}">
              <a16:creationId xmlns:a16="http://schemas.microsoft.com/office/drawing/2014/main" id="{783B7E89-FF9D-6097-B416-C5945463E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352a5d8fbb_0_224:notes">
            <a:extLst>
              <a:ext uri="{FF2B5EF4-FFF2-40B4-BE49-F238E27FC236}">
                <a16:creationId xmlns:a16="http://schemas.microsoft.com/office/drawing/2014/main" id="{277169D8-A0A9-4295-1703-88D8B3AA76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g3352a5d8fbb_0_224:notes">
            <a:extLst>
              <a:ext uri="{FF2B5EF4-FFF2-40B4-BE49-F238E27FC236}">
                <a16:creationId xmlns:a16="http://schemas.microsoft.com/office/drawing/2014/main" id="{14932415-DB31-C65C-8D0A-3C61AA90CE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330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>
          <a:extLst>
            <a:ext uri="{FF2B5EF4-FFF2-40B4-BE49-F238E27FC236}">
              <a16:creationId xmlns:a16="http://schemas.microsoft.com/office/drawing/2014/main" id="{DC33BD1E-3757-0802-32D2-136A4F38D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352a5d8fbb_0_160:notes">
            <a:extLst>
              <a:ext uri="{FF2B5EF4-FFF2-40B4-BE49-F238E27FC236}">
                <a16:creationId xmlns:a16="http://schemas.microsoft.com/office/drawing/2014/main" id="{B1CE3447-D850-661E-D490-AA98802B34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3352a5d8fbb_0_160:notes">
            <a:extLst>
              <a:ext uri="{FF2B5EF4-FFF2-40B4-BE49-F238E27FC236}">
                <a16:creationId xmlns:a16="http://schemas.microsoft.com/office/drawing/2014/main" id="{10388EF6-D310-E20C-939A-FEE67076F3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5280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352a5d8fbb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3352a5d8fbb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>
          <a:extLst>
            <a:ext uri="{FF2B5EF4-FFF2-40B4-BE49-F238E27FC236}">
              <a16:creationId xmlns:a16="http://schemas.microsoft.com/office/drawing/2014/main" id="{4ADA1CE9-E014-5777-B74E-5D5D649C1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352a5d8fbb_0_160:notes">
            <a:extLst>
              <a:ext uri="{FF2B5EF4-FFF2-40B4-BE49-F238E27FC236}">
                <a16:creationId xmlns:a16="http://schemas.microsoft.com/office/drawing/2014/main" id="{EE23A7A3-8A51-7668-DE2E-A5AB5B4EC4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3352a5d8fbb_0_160:notes">
            <a:extLst>
              <a:ext uri="{FF2B5EF4-FFF2-40B4-BE49-F238E27FC236}">
                <a16:creationId xmlns:a16="http://schemas.microsoft.com/office/drawing/2014/main" id="{6468D762-D2CA-D15D-D092-7739DA9305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3259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>
          <a:extLst>
            <a:ext uri="{FF2B5EF4-FFF2-40B4-BE49-F238E27FC236}">
              <a16:creationId xmlns:a16="http://schemas.microsoft.com/office/drawing/2014/main" id="{E42744EA-6586-5739-BFE1-B20AD0EBF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352a5d8fbb_0_160:notes">
            <a:extLst>
              <a:ext uri="{FF2B5EF4-FFF2-40B4-BE49-F238E27FC236}">
                <a16:creationId xmlns:a16="http://schemas.microsoft.com/office/drawing/2014/main" id="{20397F3E-4E5A-4CEB-526A-CA5E146C8B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3352a5d8fbb_0_160:notes">
            <a:extLst>
              <a:ext uri="{FF2B5EF4-FFF2-40B4-BE49-F238E27FC236}">
                <a16:creationId xmlns:a16="http://schemas.microsoft.com/office/drawing/2014/main" id="{99BFD3CD-6C0F-8FA4-1A5B-AEF9F1CD3D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4321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>
          <a:extLst>
            <a:ext uri="{FF2B5EF4-FFF2-40B4-BE49-F238E27FC236}">
              <a16:creationId xmlns:a16="http://schemas.microsoft.com/office/drawing/2014/main" id="{FCD11A1D-CEEC-83A4-A42C-DDDC1B0DB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352a5d8fbb_0_160:notes">
            <a:extLst>
              <a:ext uri="{FF2B5EF4-FFF2-40B4-BE49-F238E27FC236}">
                <a16:creationId xmlns:a16="http://schemas.microsoft.com/office/drawing/2014/main" id="{C55F5676-C93D-B5DF-9699-072AAEA5E0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3352a5d8fbb_0_160:notes">
            <a:extLst>
              <a:ext uri="{FF2B5EF4-FFF2-40B4-BE49-F238E27FC236}">
                <a16:creationId xmlns:a16="http://schemas.microsoft.com/office/drawing/2014/main" id="{CF5207C4-99E2-E508-2774-30992B41AA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95775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>
          <a:extLst>
            <a:ext uri="{FF2B5EF4-FFF2-40B4-BE49-F238E27FC236}">
              <a16:creationId xmlns:a16="http://schemas.microsoft.com/office/drawing/2014/main" id="{9218D2B9-0EB2-95BF-2990-F97BE1DC3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352a5d8fbb_0_160:notes">
            <a:extLst>
              <a:ext uri="{FF2B5EF4-FFF2-40B4-BE49-F238E27FC236}">
                <a16:creationId xmlns:a16="http://schemas.microsoft.com/office/drawing/2014/main" id="{8D9D4588-55AD-4953-8F61-1F63EB9887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3352a5d8fbb_0_160:notes">
            <a:extLst>
              <a:ext uri="{FF2B5EF4-FFF2-40B4-BE49-F238E27FC236}">
                <a16:creationId xmlns:a16="http://schemas.microsoft.com/office/drawing/2014/main" id="{AFFA79B7-2812-31E5-679B-3086B64948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63783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>
          <a:extLst>
            <a:ext uri="{FF2B5EF4-FFF2-40B4-BE49-F238E27FC236}">
              <a16:creationId xmlns:a16="http://schemas.microsoft.com/office/drawing/2014/main" id="{34BEAE44-1241-A60D-56EC-3E4DA1EB8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352a5d8fbb_0_160:notes">
            <a:extLst>
              <a:ext uri="{FF2B5EF4-FFF2-40B4-BE49-F238E27FC236}">
                <a16:creationId xmlns:a16="http://schemas.microsoft.com/office/drawing/2014/main" id="{E4327E8C-B8A3-CAD4-3F1F-E1AC6F5D3A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3352a5d8fbb_0_160:notes">
            <a:extLst>
              <a:ext uri="{FF2B5EF4-FFF2-40B4-BE49-F238E27FC236}">
                <a16:creationId xmlns:a16="http://schemas.microsoft.com/office/drawing/2014/main" id="{3FD1EF97-8E99-EA07-C2C8-55AF476A31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5415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>
          <a:extLst>
            <a:ext uri="{FF2B5EF4-FFF2-40B4-BE49-F238E27FC236}">
              <a16:creationId xmlns:a16="http://schemas.microsoft.com/office/drawing/2014/main" id="{DECE9F41-3B0A-48CB-1EF2-08D7D654C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352a5d8fbb_0_224:notes">
            <a:extLst>
              <a:ext uri="{FF2B5EF4-FFF2-40B4-BE49-F238E27FC236}">
                <a16:creationId xmlns:a16="http://schemas.microsoft.com/office/drawing/2014/main" id="{2779E413-95FA-F43C-AC67-FE150901BC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g3352a5d8fbb_0_224:notes">
            <a:extLst>
              <a:ext uri="{FF2B5EF4-FFF2-40B4-BE49-F238E27FC236}">
                <a16:creationId xmlns:a16="http://schemas.microsoft.com/office/drawing/2014/main" id="{D675D9AE-0CC6-6D14-B1AC-996557C505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5627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2154D924-FA83-9B44-B8A2-2E949E85C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352a5d8fbb_0_94:notes">
            <a:extLst>
              <a:ext uri="{FF2B5EF4-FFF2-40B4-BE49-F238E27FC236}">
                <a16:creationId xmlns:a16="http://schemas.microsoft.com/office/drawing/2014/main" id="{1FAF6A20-EAB9-FEF0-A5F4-604AB951D5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g3352a5d8fbb_0_94:notes">
            <a:extLst>
              <a:ext uri="{FF2B5EF4-FFF2-40B4-BE49-F238E27FC236}">
                <a16:creationId xmlns:a16="http://schemas.microsoft.com/office/drawing/2014/main" id="{3510769B-8D55-34F0-1DAA-CDDA2EA8C5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25673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>
          <a:extLst>
            <a:ext uri="{FF2B5EF4-FFF2-40B4-BE49-F238E27FC236}">
              <a16:creationId xmlns:a16="http://schemas.microsoft.com/office/drawing/2014/main" id="{968F0C6E-A000-D14D-3038-3C83014F9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352a5d8fbb_0_160:notes">
            <a:extLst>
              <a:ext uri="{FF2B5EF4-FFF2-40B4-BE49-F238E27FC236}">
                <a16:creationId xmlns:a16="http://schemas.microsoft.com/office/drawing/2014/main" id="{08846268-FAC4-5387-BE10-518F9FA115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3352a5d8fbb_0_160:notes">
            <a:extLst>
              <a:ext uri="{FF2B5EF4-FFF2-40B4-BE49-F238E27FC236}">
                <a16:creationId xmlns:a16="http://schemas.microsoft.com/office/drawing/2014/main" id="{A0830A33-7754-681F-8353-DAC1C57B2A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37600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>
          <a:extLst>
            <a:ext uri="{FF2B5EF4-FFF2-40B4-BE49-F238E27FC236}">
              <a16:creationId xmlns:a16="http://schemas.microsoft.com/office/drawing/2014/main" id="{76CA094E-C6E4-B2B8-3E37-A8DD06BFE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352a5d8fbb_0_160:notes">
            <a:extLst>
              <a:ext uri="{FF2B5EF4-FFF2-40B4-BE49-F238E27FC236}">
                <a16:creationId xmlns:a16="http://schemas.microsoft.com/office/drawing/2014/main" id="{D78DE643-E085-E1F7-7702-BF9A3A7B26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3352a5d8fbb_0_160:notes">
            <a:extLst>
              <a:ext uri="{FF2B5EF4-FFF2-40B4-BE49-F238E27FC236}">
                <a16:creationId xmlns:a16="http://schemas.microsoft.com/office/drawing/2014/main" id="{667AD863-A210-8E47-7BE4-C89ED2BEF5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6075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>
          <a:extLst>
            <a:ext uri="{FF2B5EF4-FFF2-40B4-BE49-F238E27FC236}">
              <a16:creationId xmlns:a16="http://schemas.microsoft.com/office/drawing/2014/main" id="{2288FDCB-3B2B-B77F-AEA8-4B3943853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352a5d8fbb_0_160:notes">
            <a:extLst>
              <a:ext uri="{FF2B5EF4-FFF2-40B4-BE49-F238E27FC236}">
                <a16:creationId xmlns:a16="http://schemas.microsoft.com/office/drawing/2014/main" id="{B93DE7B0-194F-F4EA-01F6-00B8802C9D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3352a5d8fbb_0_160:notes">
            <a:extLst>
              <a:ext uri="{FF2B5EF4-FFF2-40B4-BE49-F238E27FC236}">
                <a16:creationId xmlns:a16="http://schemas.microsoft.com/office/drawing/2014/main" id="{0C5E20F5-A116-1E13-BA06-E39F132E9F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43366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>
          <a:extLst>
            <a:ext uri="{FF2B5EF4-FFF2-40B4-BE49-F238E27FC236}">
              <a16:creationId xmlns:a16="http://schemas.microsoft.com/office/drawing/2014/main" id="{E6015642-6444-8C14-8793-D0D467EA7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352a5d8fbb_0_160:notes">
            <a:extLst>
              <a:ext uri="{FF2B5EF4-FFF2-40B4-BE49-F238E27FC236}">
                <a16:creationId xmlns:a16="http://schemas.microsoft.com/office/drawing/2014/main" id="{9667D646-1549-1D09-8D01-1AB56D8BB1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3352a5d8fbb_0_160:notes">
            <a:extLst>
              <a:ext uri="{FF2B5EF4-FFF2-40B4-BE49-F238E27FC236}">
                <a16:creationId xmlns:a16="http://schemas.microsoft.com/office/drawing/2014/main" id="{AFC87A52-875A-35C3-AECE-27ECC29418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83561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>
          <a:extLst>
            <a:ext uri="{FF2B5EF4-FFF2-40B4-BE49-F238E27FC236}">
              <a16:creationId xmlns:a16="http://schemas.microsoft.com/office/drawing/2014/main" id="{DD4DBC03-754D-36CA-0575-9FB161DD1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352a5d8fbb_0_160:notes">
            <a:extLst>
              <a:ext uri="{FF2B5EF4-FFF2-40B4-BE49-F238E27FC236}">
                <a16:creationId xmlns:a16="http://schemas.microsoft.com/office/drawing/2014/main" id="{7113BD52-FA3F-860B-5030-41A9431369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3352a5d8fbb_0_160:notes">
            <a:extLst>
              <a:ext uri="{FF2B5EF4-FFF2-40B4-BE49-F238E27FC236}">
                <a16:creationId xmlns:a16="http://schemas.microsoft.com/office/drawing/2014/main" id="{7C9742DC-B6CC-9CB0-37E6-15D0E9145C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26727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312D2-D913-452A-9CB6-15D245E49D0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5131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>
          <a:extLst>
            <a:ext uri="{FF2B5EF4-FFF2-40B4-BE49-F238E27FC236}">
              <a16:creationId xmlns:a16="http://schemas.microsoft.com/office/drawing/2014/main" id="{E48E4F99-4F4E-FF41-E4D9-4247DEBDE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352a5d8fbb_0_160:notes">
            <a:extLst>
              <a:ext uri="{FF2B5EF4-FFF2-40B4-BE49-F238E27FC236}">
                <a16:creationId xmlns:a16="http://schemas.microsoft.com/office/drawing/2014/main" id="{1A26A18A-7A44-2985-644B-1FED466EA8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3352a5d8fbb_0_160:notes">
            <a:extLst>
              <a:ext uri="{FF2B5EF4-FFF2-40B4-BE49-F238E27FC236}">
                <a16:creationId xmlns:a16="http://schemas.microsoft.com/office/drawing/2014/main" id="{831566F8-937E-D4F1-6C81-658E9514A7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42287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 algn="l">
              <a:buFontTx/>
              <a:buChar char="-"/>
            </a:pPr>
            <a:r>
              <a:rPr lang="ko-KR" altLang="en-US" b="0" i="0" dirty="0">
                <a:solidFill>
                  <a:srgbClr val="262626"/>
                </a:solidFill>
                <a:effectLst/>
                <a:latin typeface="+mj-lt"/>
              </a:rPr>
              <a:t>데이터로 </a:t>
            </a:r>
            <a:r>
              <a:rPr lang="en-US" altLang="ko-KR" b="0" i="0" dirty="0" err="1">
                <a:solidFill>
                  <a:srgbClr val="262626"/>
                </a:solidFill>
                <a:effectLst/>
                <a:latin typeface="+mj-lt"/>
              </a:rPr>
              <a:t>Visium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 HD human CRC tissue</a:t>
            </a:r>
            <a:r>
              <a:rPr lang="ko-KR" altLang="en-US" b="0" i="0" dirty="0">
                <a:solidFill>
                  <a:srgbClr val="262626"/>
                </a:solidFill>
                <a:effectLst/>
                <a:latin typeface="+mj-lt"/>
              </a:rPr>
              <a:t>를 사용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.</a:t>
            </a:r>
            <a:b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</a:br>
            <a:r>
              <a:rPr lang="ko-KR" altLang="en-US" b="0" i="0" dirty="0">
                <a:solidFill>
                  <a:srgbClr val="262626"/>
                </a:solidFill>
                <a:effectLst/>
                <a:latin typeface="+mj-lt"/>
              </a:rPr>
              <a:t>시간 절약을 위해서 데이터를 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5000x5000</a:t>
            </a:r>
            <a:r>
              <a:rPr lang="ko-KR" altLang="en-US" b="0" i="0" dirty="0">
                <a:solidFill>
                  <a:srgbClr val="262626"/>
                </a:solidFill>
                <a:effectLst/>
                <a:latin typeface="+mj-lt"/>
              </a:rPr>
              <a:t>로 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crop.</a:t>
            </a:r>
            <a:b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</a:b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FICTURE</a:t>
            </a:r>
            <a:r>
              <a:rPr lang="ko-KR" altLang="en-US" b="0" i="0" dirty="0">
                <a:solidFill>
                  <a:srgbClr val="262626"/>
                </a:solidFill>
                <a:effectLst/>
                <a:latin typeface="+mj-lt"/>
              </a:rPr>
              <a:t>의 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input format</a:t>
            </a:r>
            <a:r>
              <a:rPr lang="ko-KR" altLang="en-US" b="0" i="0" dirty="0">
                <a:solidFill>
                  <a:srgbClr val="262626"/>
                </a:solidFill>
                <a:effectLst/>
                <a:latin typeface="+mj-lt"/>
              </a:rPr>
              <a:t>을 맞추기 위해서 변환하는 과정 추가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.</a:t>
            </a:r>
          </a:p>
          <a:p>
            <a:pPr marL="158750" indent="0" algn="l">
              <a:buFontTx/>
              <a:buNone/>
            </a:pPr>
            <a:endParaRPr lang="en-US" altLang="ko-KR" b="0" i="0" dirty="0">
              <a:solidFill>
                <a:srgbClr val="262626"/>
              </a:solidFill>
              <a:effectLst/>
              <a:latin typeface="+mj-lt"/>
            </a:endParaRPr>
          </a:p>
          <a:p>
            <a:pPr marL="457200" indent="-298450" algn="l">
              <a:buFontTx/>
              <a:buChar char="-"/>
            </a:pP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&lt;</a:t>
            </a:r>
            <a:r>
              <a:rPr lang="ko-KR" altLang="en-US" b="0" i="0" dirty="0" err="1">
                <a:solidFill>
                  <a:srgbClr val="262626"/>
                </a:solidFill>
                <a:effectLst/>
                <a:latin typeface="+mj-lt"/>
              </a:rPr>
              <a:t>전처리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&gt;</a:t>
            </a:r>
            <a:b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</a:b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FICTURE</a:t>
            </a:r>
            <a:r>
              <a:rPr lang="ko-KR" altLang="en-US" b="0" i="0" dirty="0">
                <a:solidFill>
                  <a:srgbClr val="262626"/>
                </a:solidFill>
                <a:effectLst/>
                <a:latin typeface="+mj-lt"/>
              </a:rPr>
              <a:t>에서는 픽셀 수준의 개별 데이터를 그대로 사용하지 않고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, </a:t>
            </a:r>
            <a:r>
              <a:rPr lang="ko-KR" altLang="en-US" b="0" i="0" dirty="0">
                <a:solidFill>
                  <a:srgbClr val="262626"/>
                </a:solidFill>
                <a:effectLst/>
                <a:latin typeface="+mj-lt"/>
              </a:rPr>
              <a:t>육각형 단위로 공간을 나누어 데이터 밀도를 조절한 후 분석을 함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. hexagon training</a:t>
            </a:r>
            <a:r>
              <a:rPr lang="ko-KR" altLang="en-US" b="0" i="0" dirty="0">
                <a:solidFill>
                  <a:srgbClr val="262626"/>
                </a:solidFill>
                <a:effectLst/>
                <a:latin typeface="+mj-lt"/>
              </a:rPr>
              <a:t>을 거치면 각 육각형의 중심 좌표와 해당 영역에서 검출된 유전자 발현 정보가 포함된 결과를 얻음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.</a:t>
            </a:r>
          </a:p>
          <a:p>
            <a:pPr marL="457200" indent="-298450" algn="l">
              <a:buFontTx/>
              <a:buChar char="-"/>
            </a:pPr>
            <a:endParaRPr lang="en-US" altLang="ko-KR" b="0" i="0" dirty="0">
              <a:solidFill>
                <a:srgbClr val="262626"/>
              </a:solidFill>
              <a:effectLst/>
              <a:latin typeface="+mj-lt"/>
            </a:endParaRPr>
          </a:p>
          <a:p>
            <a:pPr marL="457200" indent="-298450" algn="l">
              <a:buFontTx/>
              <a:buChar char="-"/>
            </a:pP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&lt;LDA modeling&gt;</a:t>
            </a:r>
            <a:b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</a:br>
            <a:r>
              <a:rPr lang="ko-KR" altLang="en-US" b="0" i="0" dirty="0">
                <a:solidFill>
                  <a:srgbClr val="262626"/>
                </a:solidFill>
                <a:effectLst/>
                <a:latin typeface="+mj-lt"/>
              </a:rPr>
              <a:t>전처리에서 얻은 결과로 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LDA (Latent Dirichlet Allocation) </a:t>
            </a:r>
            <a:r>
              <a:rPr lang="ko-KR" altLang="en-US" b="0" i="0" dirty="0">
                <a:solidFill>
                  <a:srgbClr val="262626"/>
                </a:solidFill>
                <a:effectLst/>
                <a:latin typeface="+mj-lt"/>
              </a:rPr>
              <a:t>모델을 초기화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. LDA</a:t>
            </a:r>
            <a:r>
              <a:rPr lang="ko-KR" altLang="en-US" b="0" i="0" dirty="0">
                <a:solidFill>
                  <a:srgbClr val="262626"/>
                </a:solidFill>
                <a:effectLst/>
                <a:latin typeface="+mj-lt"/>
              </a:rPr>
              <a:t>를 활용하여 공간적인 유전자 발현 패턴을 기반으로 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factor</a:t>
            </a:r>
            <a:r>
              <a:rPr lang="ko-KR" altLang="en-US" b="0" i="0" dirty="0">
                <a:solidFill>
                  <a:srgbClr val="262626"/>
                </a:solidFill>
                <a:effectLst/>
                <a:latin typeface="+mj-lt"/>
              </a:rPr>
              <a:t>를 찾음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.</a:t>
            </a:r>
            <a:b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</a:br>
            <a:r>
              <a:rPr lang="ko-KR" altLang="en-US" b="0" i="0" dirty="0">
                <a:solidFill>
                  <a:srgbClr val="262626"/>
                </a:solidFill>
                <a:effectLst/>
                <a:latin typeface="+mj-lt"/>
              </a:rPr>
              <a:t>이 결과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(hexagon level</a:t>
            </a:r>
            <a:r>
              <a:rPr lang="ko-KR" altLang="en-US" b="0" i="0" dirty="0">
                <a:solidFill>
                  <a:srgbClr val="262626"/>
                </a:solidFill>
                <a:effectLst/>
                <a:latin typeface="+mj-lt"/>
              </a:rPr>
              <a:t>의 공간적 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factor)</a:t>
            </a:r>
            <a:r>
              <a:rPr lang="ko-KR" altLang="en-US" b="0" i="0" dirty="0">
                <a:solidFill>
                  <a:srgbClr val="262626"/>
                </a:solidFill>
                <a:effectLst/>
                <a:latin typeface="+mj-lt"/>
              </a:rPr>
              <a:t>를 </a:t>
            </a:r>
            <a:r>
              <a:rPr lang="ko-KR" altLang="en-US" b="0" i="0" dirty="0" err="1">
                <a:solidFill>
                  <a:srgbClr val="262626"/>
                </a:solidFill>
                <a:effectLst/>
                <a:latin typeface="+mj-lt"/>
              </a:rPr>
              <a:t>시각화함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.</a:t>
            </a:r>
          </a:p>
          <a:p>
            <a:pPr marL="457200" indent="-298450" algn="l">
              <a:buFontTx/>
              <a:buChar char="-"/>
            </a:pPr>
            <a:endParaRPr lang="en-US" altLang="ko-KR" b="0" i="0" dirty="0">
              <a:solidFill>
                <a:srgbClr val="262626"/>
              </a:solidFill>
              <a:effectLst/>
              <a:latin typeface="+mj-lt"/>
            </a:endParaRPr>
          </a:p>
          <a:p>
            <a:pPr marL="457200" indent="-298450" algn="l">
              <a:buFontTx/>
              <a:buChar char="-"/>
            </a:pP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&lt;pixel level decoding&gt;</a:t>
            </a:r>
            <a:b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</a:br>
            <a:r>
              <a:rPr lang="ko-KR" altLang="en-US" b="0" i="0" dirty="0">
                <a:solidFill>
                  <a:srgbClr val="262626"/>
                </a:solidFill>
                <a:effectLst/>
                <a:latin typeface="+mj-lt"/>
              </a:rPr>
              <a:t>모델을 사용하여 앵커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(anchor) </a:t>
            </a:r>
            <a:r>
              <a:rPr lang="ko-KR" altLang="en-US" b="0" i="0" dirty="0">
                <a:solidFill>
                  <a:srgbClr val="262626"/>
                </a:solidFill>
                <a:effectLst/>
                <a:latin typeface="+mj-lt"/>
              </a:rPr>
              <a:t>위치에서 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factor</a:t>
            </a:r>
            <a:r>
              <a:rPr lang="ko-KR" altLang="en-US" b="0" i="0" dirty="0">
                <a:solidFill>
                  <a:srgbClr val="262626"/>
                </a:solidFill>
                <a:effectLst/>
                <a:latin typeface="+mj-lt"/>
              </a:rPr>
              <a:t>를 추정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. </a:t>
            </a:r>
            <a:r>
              <a:rPr lang="ko-KR" altLang="en-US" b="0" i="0" dirty="0">
                <a:solidFill>
                  <a:srgbClr val="262626"/>
                </a:solidFill>
                <a:effectLst/>
                <a:latin typeface="+mj-lt"/>
              </a:rPr>
              <a:t>이를 토대로 픽셀 수준으로 확장하면 픽셀 단위의 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factor</a:t>
            </a:r>
            <a:r>
              <a:rPr lang="ko-KR" altLang="en-US" b="0" i="0" dirty="0">
                <a:solidFill>
                  <a:srgbClr val="262626"/>
                </a:solidFill>
                <a:effectLst/>
                <a:latin typeface="+mj-lt"/>
              </a:rPr>
              <a:t>를 얻음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. </a:t>
            </a:r>
            <a:r>
              <a:rPr lang="ko-KR" altLang="en-US" b="0" i="0" dirty="0">
                <a:solidFill>
                  <a:srgbClr val="262626"/>
                </a:solidFill>
                <a:effectLst/>
                <a:latin typeface="+mj-lt"/>
              </a:rPr>
              <a:t>픽셀 레벨 데이터를 좌표 기반으로 정렬함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.</a:t>
            </a:r>
            <a:b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</a:br>
            <a:r>
              <a:rPr lang="ko-KR" altLang="en-US" b="0" i="0" dirty="0">
                <a:solidFill>
                  <a:srgbClr val="262626"/>
                </a:solidFill>
                <a:effectLst/>
                <a:latin typeface="+mj-lt"/>
              </a:rPr>
              <a:t>이 정렬 데이터를 </a:t>
            </a:r>
            <a:r>
              <a:rPr lang="ko-KR" altLang="en-US" b="0" i="0" dirty="0" err="1">
                <a:solidFill>
                  <a:srgbClr val="262626"/>
                </a:solidFill>
                <a:effectLst/>
                <a:latin typeface="+mj-lt"/>
              </a:rPr>
              <a:t>시각화하면</a:t>
            </a:r>
            <a:r>
              <a:rPr lang="ko-KR" altLang="en-US" b="0" i="0" dirty="0">
                <a:solidFill>
                  <a:srgbClr val="262626"/>
                </a:solidFill>
                <a:effectLst/>
                <a:latin typeface="+mj-lt"/>
              </a:rPr>
              <a:t> 최종 결과를 얻을 수 있음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.</a:t>
            </a:r>
          </a:p>
          <a:p>
            <a:pPr marL="457200" indent="-298450" algn="l">
              <a:buFontTx/>
              <a:buChar char="-"/>
            </a:pPr>
            <a:endParaRPr lang="en-US" altLang="ko-KR" b="0" i="0" dirty="0">
              <a:solidFill>
                <a:srgbClr val="262626"/>
              </a:solidFill>
              <a:effectLst/>
              <a:latin typeface="+mj-lt"/>
            </a:endParaRPr>
          </a:p>
          <a:p>
            <a:pPr marL="457200" indent="-298450" algn="l">
              <a:buFontTx/>
              <a:buChar char="-"/>
            </a:pPr>
            <a:r>
              <a:rPr lang="ko-KR" altLang="en-US" b="0" i="0" dirty="0">
                <a:solidFill>
                  <a:srgbClr val="262626"/>
                </a:solidFill>
                <a:effectLst/>
                <a:latin typeface="+mj-lt"/>
              </a:rPr>
              <a:t>데이터는 정상적으로 생성되었지만 최종 이미지를 얻을 수 없었음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. </a:t>
            </a:r>
            <a:r>
              <a:rPr lang="ko-KR" altLang="en-US" b="0" i="0" dirty="0">
                <a:solidFill>
                  <a:srgbClr val="262626"/>
                </a:solidFill>
                <a:effectLst/>
                <a:latin typeface="+mj-lt"/>
              </a:rPr>
              <a:t>그래서 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FICTURE </a:t>
            </a:r>
            <a:r>
              <a:rPr lang="en-US" altLang="ko-KR" b="0" i="0" dirty="0" err="1">
                <a:solidFill>
                  <a:srgbClr val="262626"/>
                </a:solidFill>
                <a:effectLst/>
                <a:latin typeface="+mj-lt"/>
              </a:rPr>
              <a:t>github</a:t>
            </a:r>
            <a:r>
              <a:rPr lang="ko-KR" altLang="en-US" b="0" i="0" dirty="0">
                <a:solidFill>
                  <a:srgbClr val="262626"/>
                </a:solidFill>
                <a:effectLst/>
                <a:latin typeface="+mj-lt"/>
              </a:rPr>
              <a:t>에 공개된 데이터를 사용하여 </a:t>
            </a:r>
            <a:r>
              <a:rPr lang="ko-KR" altLang="en-US" b="0" i="0" dirty="0" err="1">
                <a:solidFill>
                  <a:srgbClr val="262626"/>
                </a:solidFill>
                <a:effectLst/>
                <a:latin typeface="+mj-lt"/>
              </a:rPr>
              <a:t>분석해봄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. </a:t>
            </a:r>
            <a:r>
              <a:rPr lang="ko-KR" altLang="en-US" b="0" i="0" dirty="0">
                <a:solidFill>
                  <a:srgbClr val="262626"/>
                </a:solidFill>
                <a:effectLst/>
                <a:latin typeface="+mj-lt"/>
              </a:rPr>
              <a:t>그 결과 최종 이미지를 얻을 수 있었음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. </a:t>
            </a:r>
            <a:r>
              <a:rPr lang="ko-KR" altLang="en-US" b="0" i="0" dirty="0">
                <a:solidFill>
                  <a:srgbClr val="262626"/>
                </a:solidFill>
                <a:effectLst/>
                <a:latin typeface="+mj-lt"/>
              </a:rPr>
              <a:t>코드의 문제가 아닌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, </a:t>
            </a:r>
            <a:r>
              <a:rPr lang="ko-KR" altLang="en-US" b="0" i="0" dirty="0">
                <a:solidFill>
                  <a:srgbClr val="262626"/>
                </a:solidFill>
                <a:effectLst/>
                <a:latin typeface="+mj-lt"/>
              </a:rPr>
              <a:t>데이터를 자르는 과정에서 오류가 있었다고 예상함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77208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 algn="l">
              <a:buFontTx/>
              <a:buChar char="-"/>
            </a:pPr>
            <a:r>
              <a:rPr lang="ko-KR" altLang="en-US" b="0" i="0" dirty="0">
                <a:solidFill>
                  <a:srgbClr val="262626"/>
                </a:solidFill>
                <a:effectLst/>
                <a:latin typeface="+mj-lt"/>
              </a:rPr>
              <a:t>데이터로 </a:t>
            </a:r>
            <a:r>
              <a:rPr lang="en-US" altLang="ko-KR" b="0" i="0" dirty="0" err="1">
                <a:solidFill>
                  <a:srgbClr val="262626"/>
                </a:solidFill>
                <a:effectLst/>
                <a:latin typeface="+mj-lt"/>
              </a:rPr>
              <a:t>Visium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 HD human CRC tissue</a:t>
            </a:r>
            <a:r>
              <a:rPr lang="ko-KR" altLang="en-US" b="0" i="0" dirty="0">
                <a:solidFill>
                  <a:srgbClr val="262626"/>
                </a:solidFill>
                <a:effectLst/>
                <a:latin typeface="+mj-lt"/>
              </a:rPr>
              <a:t>를 사용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.</a:t>
            </a:r>
            <a:b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</a:br>
            <a:r>
              <a:rPr lang="ko-KR" altLang="en-US" b="0" i="0" dirty="0">
                <a:solidFill>
                  <a:srgbClr val="262626"/>
                </a:solidFill>
                <a:effectLst/>
                <a:latin typeface="+mj-lt"/>
              </a:rPr>
              <a:t>시간 절약을 위해서 데이터를 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5000x5000</a:t>
            </a:r>
            <a:r>
              <a:rPr lang="ko-KR" altLang="en-US" b="0" i="0" dirty="0">
                <a:solidFill>
                  <a:srgbClr val="262626"/>
                </a:solidFill>
                <a:effectLst/>
                <a:latin typeface="+mj-lt"/>
              </a:rPr>
              <a:t>로 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crop.</a:t>
            </a:r>
            <a:b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</a:b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FICTURE</a:t>
            </a:r>
            <a:r>
              <a:rPr lang="ko-KR" altLang="en-US" b="0" i="0" dirty="0">
                <a:solidFill>
                  <a:srgbClr val="262626"/>
                </a:solidFill>
                <a:effectLst/>
                <a:latin typeface="+mj-lt"/>
              </a:rPr>
              <a:t>의 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input format</a:t>
            </a:r>
            <a:r>
              <a:rPr lang="ko-KR" altLang="en-US" b="0" i="0" dirty="0">
                <a:solidFill>
                  <a:srgbClr val="262626"/>
                </a:solidFill>
                <a:effectLst/>
                <a:latin typeface="+mj-lt"/>
              </a:rPr>
              <a:t>을 맞추기 위해서 변환하는 과정 추가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.</a:t>
            </a:r>
          </a:p>
          <a:p>
            <a:pPr marL="158750" indent="0" algn="l">
              <a:buFontTx/>
              <a:buNone/>
            </a:pPr>
            <a:endParaRPr lang="en-US" altLang="ko-KR" b="0" i="0" dirty="0">
              <a:solidFill>
                <a:srgbClr val="262626"/>
              </a:solidFill>
              <a:effectLst/>
              <a:latin typeface="+mj-lt"/>
            </a:endParaRPr>
          </a:p>
          <a:p>
            <a:pPr marL="457200" indent="-298450" algn="l">
              <a:buFontTx/>
              <a:buChar char="-"/>
            </a:pP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&lt;</a:t>
            </a:r>
            <a:r>
              <a:rPr lang="ko-KR" altLang="en-US" b="0" i="0" dirty="0" err="1">
                <a:solidFill>
                  <a:srgbClr val="262626"/>
                </a:solidFill>
                <a:effectLst/>
                <a:latin typeface="+mj-lt"/>
              </a:rPr>
              <a:t>전처리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&gt;</a:t>
            </a:r>
            <a:b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</a:b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FICTURE</a:t>
            </a:r>
            <a:r>
              <a:rPr lang="ko-KR" altLang="en-US" b="0" i="0" dirty="0">
                <a:solidFill>
                  <a:srgbClr val="262626"/>
                </a:solidFill>
                <a:effectLst/>
                <a:latin typeface="+mj-lt"/>
              </a:rPr>
              <a:t>에서는 픽셀 수준의 개별 데이터를 그대로 사용하지 않고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, </a:t>
            </a:r>
            <a:r>
              <a:rPr lang="ko-KR" altLang="en-US" b="0" i="0" dirty="0">
                <a:solidFill>
                  <a:srgbClr val="262626"/>
                </a:solidFill>
                <a:effectLst/>
                <a:latin typeface="+mj-lt"/>
              </a:rPr>
              <a:t>육각형 단위로 공간을 나누어 데이터 밀도를 조절한 후 분석을 함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. hexagon training</a:t>
            </a:r>
            <a:r>
              <a:rPr lang="ko-KR" altLang="en-US" b="0" i="0" dirty="0">
                <a:solidFill>
                  <a:srgbClr val="262626"/>
                </a:solidFill>
                <a:effectLst/>
                <a:latin typeface="+mj-lt"/>
              </a:rPr>
              <a:t>을 거치면 각 육각형의 중심 좌표와 해당 영역에서 검출된 유전자 발현 정보가 포함된 결과를 얻음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.</a:t>
            </a:r>
          </a:p>
          <a:p>
            <a:pPr marL="457200" indent="-298450" algn="l">
              <a:buFontTx/>
              <a:buChar char="-"/>
            </a:pPr>
            <a:endParaRPr lang="en-US" altLang="ko-KR" b="0" i="0" dirty="0">
              <a:solidFill>
                <a:srgbClr val="262626"/>
              </a:solidFill>
              <a:effectLst/>
              <a:latin typeface="+mj-lt"/>
            </a:endParaRPr>
          </a:p>
          <a:p>
            <a:pPr marL="457200" indent="-298450" algn="l">
              <a:buFontTx/>
              <a:buChar char="-"/>
            </a:pP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&lt;LDA modeling&gt;</a:t>
            </a:r>
            <a:b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</a:br>
            <a:r>
              <a:rPr lang="ko-KR" altLang="en-US" b="0" i="0" dirty="0">
                <a:solidFill>
                  <a:srgbClr val="262626"/>
                </a:solidFill>
                <a:effectLst/>
                <a:latin typeface="+mj-lt"/>
              </a:rPr>
              <a:t>전처리에서 얻은 결과로 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LDA (Latent Dirichlet Allocation) </a:t>
            </a:r>
            <a:r>
              <a:rPr lang="ko-KR" altLang="en-US" b="0" i="0" dirty="0">
                <a:solidFill>
                  <a:srgbClr val="262626"/>
                </a:solidFill>
                <a:effectLst/>
                <a:latin typeface="+mj-lt"/>
              </a:rPr>
              <a:t>모델을 초기화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. LDA</a:t>
            </a:r>
            <a:r>
              <a:rPr lang="ko-KR" altLang="en-US" b="0" i="0" dirty="0">
                <a:solidFill>
                  <a:srgbClr val="262626"/>
                </a:solidFill>
                <a:effectLst/>
                <a:latin typeface="+mj-lt"/>
              </a:rPr>
              <a:t>를 활용하여 공간적인 유전자 발현 패턴을 기반으로 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factor</a:t>
            </a:r>
            <a:r>
              <a:rPr lang="ko-KR" altLang="en-US" b="0" i="0" dirty="0">
                <a:solidFill>
                  <a:srgbClr val="262626"/>
                </a:solidFill>
                <a:effectLst/>
                <a:latin typeface="+mj-lt"/>
              </a:rPr>
              <a:t>를 찾음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.</a:t>
            </a:r>
            <a:b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</a:br>
            <a:r>
              <a:rPr lang="ko-KR" altLang="en-US" b="0" i="0" dirty="0">
                <a:solidFill>
                  <a:srgbClr val="262626"/>
                </a:solidFill>
                <a:effectLst/>
                <a:latin typeface="+mj-lt"/>
              </a:rPr>
              <a:t>이 결과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(hexagon level</a:t>
            </a:r>
            <a:r>
              <a:rPr lang="ko-KR" altLang="en-US" b="0" i="0" dirty="0">
                <a:solidFill>
                  <a:srgbClr val="262626"/>
                </a:solidFill>
                <a:effectLst/>
                <a:latin typeface="+mj-lt"/>
              </a:rPr>
              <a:t>의 공간적 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factor)</a:t>
            </a:r>
            <a:r>
              <a:rPr lang="ko-KR" altLang="en-US" b="0" i="0" dirty="0">
                <a:solidFill>
                  <a:srgbClr val="262626"/>
                </a:solidFill>
                <a:effectLst/>
                <a:latin typeface="+mj-lt"/>
              </a:rPr>
              <a:t>를 </a:t>
            </a:r>
            <a:r>
              <a:rPr lang="ko-KR" altLang="en-US" b="0" i="0" dirty="0" err="1">
                <a:solidFill>
                  <a:srgbClr val="262626"/>
                </a:solidFill>
                <a:effectLst/>
                <a:latin typeface="+mj-lt"/>
              </a:rPr>
              <a:t>시각화함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.</a:t>
            </a:r>
          </a:p>
          <a:p>
            <a:pPr marL="457200" indent="-298450" algn="l">
              <a:buFontTx/>
              <a:buChar char="-"/>
            </a:pPr>
            <a:endParaRPr lang="en-US" altLang="ko-KR" b="0" i="0" dirty="0">
              <a:solidFill>
                <a:srgbClr val="262626"/>
              </a:solidFill>
              <a:effectLst/>
              <a:latin typeface="+mj-lt"/>
            </a:endParaRPr>
          </a:p>
          <a:p>
            <a:pPr marL="457200" indent="-298450" algn="l">
              <a:buFontTx/>
              <a:buChar char="-"/>
            </a:pP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&lt;pixel level decoding&gt;</a:t>
            </a:r>
            <a:b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</a:br>
            <a:r>
              <a:rPr lang="ko-KR" altLang="en-US" b="0" i="0" dirty="0">
                <a:solidFill>
                  <a:srgbClr val="262626"/>
                </a:solidFill>
                <a:effectLst/>
                <a:latin typeface="+mj-lt"/>
              </a:rPr>
              <a:t>모델을 사용하여 앵커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(anchor) </a:t>
            </a:r>
            <a:r>
              <a:rPr lang="ko-KR" altLang="en-US" b="0" i="0" dirty="0">
                <a:solidFill>
                  <a:srgbClr val="262626"/>
                </a:solidFill>
                <a:effectLst/>
                <a:latin typeface="+mj-lt"/>
              </a:rPr>
              <a:t>위치에서 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factor</a:t>
            </a:r>
            <a:r>
              <a:rPr lang="ko-KR" altLang="en-US" b="0" i="0" dirty="0">
                <a:solidFill>
                  <a:srgbClr val="262626"/>
                </a:solidFill>
                <a:effectLst/>
                <a:latin typeface="+mj-lt"/>
              </a:rPr>
              <a:t>를 추정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. </a:t>
            </a:r>
            <a:r>
              <a:rPr lang="ko-KR" altLang="en-US" b="0" i="0" dirty="0">
                <a:solidFill>
                  <a:srgbClr val="262626"/>
                </a:solidFill>
                <a:effectLst/>
                <a:latin typeface="+mj-lt"/>
              </a:rPr>
              <a:t>이를 토대로 픽셀 수준으로 확장하면 픽셀 단위의 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factor</a:t>
            </a:r>
            <a:r>
              <a:rPr lang="ko-KR" altLang="en-US" b="0" i="0" dirty="0">
                <a:solidFill>
                  <a:srgbClr val="262626"/>
                </a:solidFill>
                <a:effectLst/>
                <a:latin typeface="+mj-lt"/>
              </a:rPr>
              <a:t>를 얻음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. </a:t>
            </a:r>
            <a:r>
              <a:rPr lang="ko-KR" altLang="en-US" b="0" i="0" dirty="0">
                <a:solidFill>
                  <a:srgbClr val="262626"/>
                </a:solidFill>
                <a:effectLst/>
                <a:latin typeface="+mj-lt"/>
              </a:rPr>
              <a:t>픽셀 레벨 데이터를 좌표 기반으로 정렬함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.</a:t>
            </a:r>
            <a:b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</a:br>
            <a:r>
              <a:rPr lang="ko-KR" altLang="en-US" b="0" i="0" dirty="0">
                <a:solidFill>
                  <a:srgbClr val="262626"/>
                </a:solidFill>
                <a:effectLst/>
                <a:latin typeface="+mj-lt"/>
              </a:rPr>
              <a:t>이 정렬 데이터를 </a:t>
            </a:r>
            <a:r>
              <a:rPr lang="ko-KR" altLang="en-US" b="0" i="0" dirty="0" err="1">
                <a:solidFill>
                  <a:srgbClr val="262626"/>
                </a:solidFill>
                <a:effectLst/>
                <a:latin typeface="+mj-lt"/>
              </a:rPr>
              <a:t>시각화하면</a:t>
            </a:r>
            <a:r>
              <a:rPr lang="ko-KR" altLang="en-US" b="0" i="0" dirty="0">
                <a:solidFill>
                  <a:srgbClr val="262626"/>
                </a:solidFill>
                <a:effectLst/>
                <a:latin typeface="+mj-lt"/>
              </a:rPr>
              <a:t> 최종 결과를 얻을 수 있음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.</a:t>
            </a:r>
          </a:p>
          <a:p>
            <a:pPr marL="457200" indent="-298450" algn="l">
              <a:buFontTx/>
              <a:buChar char="-"/>
            </a:pPr>
            <a:endParaRPr lang="en-US" altLang="ko-KR" b="0" i="0" dirty="0">
              <a:solidFill>
                <a:srgbClr val="262626"/>
              </a:solidFill>
              <a:effectLst/>
              <a:latin typeface="+mj-lt"/>
            </a:endParaRPr>
          </a:p>
          <a:p>
            <a:pPr marL="457200" indent="-298450" algn="l">
              <a:buFontTx/>
              <a:buChar char="-"/>
            </a:pPr>
            <a:r>
              <a:rPr lang="ko-KR" altLang="en-US" b="0" i="0" dirty="0">
                <a:solidFill>
                  <a:srgbClr val="262626"/>
                </a:solidFill>
                <a:effectLst/>
                <a:latin typeface="+mj-lt"/>
              </a:rPr>
              <a:t>데이터는 정상적으로 생성되었지만 최종 이미지를 얻을 수 없었음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. </a:t>
            </a:r>
            <a:r>
              <a:rPr lang="ko-KR" altLang="en-US" b="0" i="0" dirty="0">
                <a:solidFill>
                  <a:srgbClr val="262626"/>
                </a:solidFill>
                <a:effectLst/>
                <a:latin typeface="+mj-lt"/>
              </a:rPr>
              <a:t>그래서 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FICTURE </a:t>
            </a:r>
            <a:r>
              <a:rPr lang="en-US" altLang="ko-KR" b="0" i="0" dirty="0" err="1">
                <a:solidFill>
                  <a:srgbClr val="262626"/>
                </a:solidFill>
                <a:effectLst/>
                <a:latin typeface="+mj-lt"/>
              </a:rPr>
              <a:t>github</a:t>
            </a:r>
            <a:r>
              <a:rPr lang="ko-KR" altLang="en-US" b="0" i="0" dirty="0">
                <a:solidFill>
                  <a:srgbClr val="262626"/>
                </a:solidFill>
                <a:effectLst/>
                <a:latin typeface="+mj-lt"/>
              </a:rPr>
              <a:t>에 공개된 데이터를 사용하여 </a:t>
            </a:r>
            <a:r>
              <a:rPr lang="ko-KR" altLang="en-US" b="0" i="0" dirty="0" err="1">
                <a:solidFill>
                  <a:srgbClr val="262626"/>
                </a:solidFill>
                <a:effectLst/>
                <a:latin typeface="+mj-lt"/>
              </a:rPr>
              <a:t>분석해봄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. </a:t>
            </a:r>
            <a:r>
              <a:rPr lang="ko-KR" altLang="en-US" b="0" i="0" dirty="0">
                <a:solidFill>
                  <a:srgbClr val="262626"/>
                </a:solidFill>
                <a:effectLst/>
                <a:latin typeface="+mj-lt"/>
              </a:rPr>
              <a:t>그 결과 최종 이미지를 얻을 수 있었음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. </a:t>
            </a:r>
            <a:r>
              <a:rPr lang="ko-KR" altLang="en-US" b="0" i="0" dirty="0">
                <a:solidFill>
                  <a:srgbClr val="262626"/>
                </a:solidFill>
                <a:effectLst/>
                <a:latin typeface="+mj-lt"/>
              </a:rPr>
              <a:t>코드의 문제가 아닌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, </a:t>
            </a:r>
            <a:r>
              <a:rPr lang="ko-KR" altLang="en-US" b="0" i="0" dirty="0">
                <a:solidFill>
                  <a:srgbClr val="262626"/>
                </a:solidFill>
                <a:effectLst/>
                <a:latin typeface="+mj-lt"/>
              </a:rPr>
              <a:t>데이터를 자르는 과정에서 오류가 있었다고 예상함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+mj-lt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2220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>
          <a:extLst>
            <a:ext uri="{FF2B5EF4-FFF2-40B4-BE49-F238E27FC236}">
              <a16:creationId xmlns:a16="http://schemas.microsoft.com/office/drawing/2014/main" id="{E48E4F99-4F4E-FF41-E4D9-4247DEBDE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352a5d8fbb_0_160:notes">
            <a:extLst>
              <a:ext uri="{FF2B5EF4-FFF2-40B4-BE49-F238E27FC236}">
                <a16:creationId xmlns:a16="http://schemas.microsoft.com/office/drawing/2014/main" id="{1A26A18A-7A44-2985-644B-1FED466EA8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3352a5d8fbb_0_160:notes">
            <a:extLst>
              <a:ext uri="{FF2B5EF4-FFF2-40B4-BE49-F238E27FC236}">
                <a16:creationId xmlns:a16="http://schemas.microsoft.com/office/drawing/2014/main" id="{831566F8-937E-D4F1-6C81-658E9514A7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298450" algn="l">
              <a:buFontTx/>
              <a:buChar char="-"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+mj-lt"/>
              </a:rPr>
              <a:t>SCS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+mj-lt"/>
              </a:rPr>
              <a:t>를 실행하는 과정에서는 설치해야 할 패키지가 많아 충돌로 인해 환경 구성에 어려움을 겪었고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+mj-lt"/>
              </a:rPr>
              <a:t> input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+mj-lt"/>
              </a:rPr>
              <a:t>데이터를 마련하기 위해서 이미지를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+mj-lt"/>
              </a:rPr>
              <a:t>크롭하는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+mj-lt"/>
              </a:rPr>
              <a:t> 과정과 해당 이미지 범위와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+mj-lt"/>
              </a:rPr>
              <a:t>tool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+mj-lt"/>
              </a:rPr>
              <a:t>의 요구사항에 맞춰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+mj-lt"/>
              </a:rPr>
              <a:t>TSV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+mj-lt"/>
              </a:rPr>
              <a:t>데이터를 마련하는 과정에서도 시행착오를 겪었습니다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+mj-lt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+mj-lt"/>
              </a:rPr>
              <a:t>결과적으로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+mj-lt"/>
              </a:rPr>
              <a:t> GitHub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+mj-lt"/>
              </a:rPr>
              <a:t>데이터셋을 활용하여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+mj-lt"/>
              </a:rPr>
              <a:t>SCS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+mj-lt"/>
              </a:rPr>
              <a:t>실행에 성공하였고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+mj-lt"/>
              </a:rPr>
              <a:t> 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+mj-lt"/>
              </a:rPr>
              <a:t>슬라이드 왼쪽에는 전체 조직 이미지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+mj-lt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+mj-lt"/>
              </a:rPr>
              <a:t>그리고 오른쪽에는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+mj-lt"/>
              </a:rPr>
              <a:t>cell segmentation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+mj-lt"/>
              </a:rPr>
              <a:t> 결과 이미지 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+mj-lt"/>
              </a:rPr>
              <a:t>.</a:t>
            </a:r>
          </a:p>
          <a:p>
            <a:pPr marL="457200" indent="-298450" algn="l">
              <a:buFontTx/>
              <a:buChar char="-"/>
            </a:pPr>
            <a:endParaRPr lang="en-US" altLang="ko-KR" b="0" i="0" dirty="0">
              <a:solidFill>
                <a:srgbClr val="0D0D0D"/>
              </a:solidFill>
              <a:effectLst/>
              <a:latin typeface="+mj-lt"/>
            </a:endParaRPr>
          </a:p>
          <a:p>
            <a:pPr marL="158750" indent="0" algn="l">
              <a:buNone/>
            </a:pPr>
            <a:endParaRPr lang="en-US" altLang="ko-KR" b="0" i="0" dirty="0">
              <a:solidFill>
                <a:srgbClr val="0D0D0D"/>
              </a:solidFill>
              <a:effectLst/>
              <a:latin typeface="+mj-lt"/>
            </a:endParaRPr>
          </a:p>
          <a:p>
            <a:pPr marL="457200" indent="-298450" algn="l">
              <a:buFontTx/>
              <a:buChar char="-"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+mj-lt"/>
              </a:rPr>
              <a:t>참고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+mj-lt"/>
              </a:rPr>
              <a:t>)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+mj-lt"/>
              </a:rPr>
              <a:t>패치 단위로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+mj-lt"/>
              </a:rPr>
              <a:t>cell segmentation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+mj-lt"/>
              </a:rPr>
              <a:t>을 진행해서 결과 이미지가 부분적으로 나옴</a:t>
            </a:r>
            <a:endParaRPr lang="en-US" altLang="ko-KR" b="0" i="0" dirty="0">
              <a:solidFill>
                <a:srgbClr val="0D0D0D"/>
              </a:solidFill>
              <a:effectLst/>
              <a:latin typeface="+mj-lt"/>
            </a:endParaRPr>
          </a:p>
          <a:p>
            <a:pPr marL="457200" indent="-298450" algn="l">
              <a:buFontTx/>
              <a:buChar char="-"/>
            </a:pPr>
            <a:endParaRPr lang="en-US" altLang="ko-KR" b="0" i="0" dirty="0">
              <a:solidFill>
                <a:srgbClr val="0D0D0D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4228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071B3249-D906-37D9-5FCE-11EB15576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352a5d8fbb_0_94:notes">
            <a:extLst>
              <a:ext uri="{FF2B5EF4-FFF2-40B4-BE49-F238E27FC236}">
                <a16:creationId xmlns:a16="http://schemas.microsoft.com/office/drawing/2014/main" id="{D39F01F9-7FD8-1673-2DDF-35D991BDE7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g3352a5d8fbb_0_94:notes">
            <a:extLst>
              <a:ext uri="{FF2B5EF4-FFF2-40B4-BE49-F238E27FC236}">
                <a16:creationId xmlns:a16="http://schemas.microsoft.com/office/drawing/2014/main" id="{D8E01340-072B-D3F1-9FC0-41A10E3337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2880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>
          <a:extLst>
            <a:ext uri="{FF2B5EF4-FFF2-40B4-BE49-F238E27FC236}">
              <a16:creationId xmlns:a16="http://schemas.microsoft.com/office/drawing/2014/main" id="{B4599DA8-2EEB-C64B-158C-2901139D9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352a5d8fbb_0_224:notes">
            <a:extLst>
              <a:ext uri="{FF2B5EF4-FFF2-40B4-BE49-F238E27FC236}">
                <a16:creationId xmlns:a16="http://schemas.microsoft.com/office/drawing/2014/main" id="{90389B2D-7F09-C8AC-8C5D-E3B6DD728C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g3352a5d8fbb_0_224:notes">
            <a:extLst>
              <a:ext uri="{FF2B5EF4-FFF2-40B4-BE49-F238E27FC236}">
                <a16:creationId xmlns:a16="http://schemas.microsoft.com/office/drawing/2014/main" id="{1BCCC1EC-6A75-CA70-3F12-8D91354FE6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1265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>
          <a:extLst>
            <a:ext uri="{FF2B5EF4-FFF2-40B4-BE49-F238E27FC236}">
              <a16:creationId xmlns:a16="http://schemas.microsoft.com/office/drawing/2014/main" id="{C357943E-DD77-3B08-290D-50E119779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352a5d8fbb_0_224:notes">
            <a:extLst>
              <a:ext uri="{FF2B5EF4-FFF2-40B4-BE49-F238E27FC236}">
                <a16:creationId xmlns:a16="http://schemas.microsoft.com/office/drawing/2014/main" id="{C7CFD331-6C04-F7A3-1760-4A4795417F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g3352a5d8fbb_0_224:notes">
            <a:extLst>
              <a:ext uri="{FF2B5EF4-FFF2-40B4-BE49-F238E27FC236}">
                <a16:creationId xmlns:a16="http://schemas.microsoft.com/office/drawing/2014/main" id="{5866A9B1-9933-AE08-D289-91C33EACAF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5484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>
          <a:extLst>
            <a:ext uri="{FF2B5EF4-FFF2-40B4-BE49-F238E27FC236}">
              <a16:creationId xmlns:a16="http://schemas.microsoft.com/office/drawing/2014/main" id="{319435D2-BF66-4006-3587-1FBD84CFD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352a5d8fbb_0_224:notes">
            <a:extLst>
              <a:ext uri="{FF2B5EF4-FFF2-40B4-BE49-F238E27FC236}">
                <a16:creationId xmlns:a16="http://schemas.microsoft.com/office/drawing/2014/main" id="{ACFBA388-29CB-98B7-C5FB-810DA79268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g3352a5d8fbb_0_224:notes">
            <a:extLst>
              <a:ext uri="{FF2B5EF4-FFF2-40B4-BE49-F238E27FC236}">
                <a16:creationId xmlns:a16="http://schemas.microsoft.com/office/drawing/2014/main" id="{16F9C45F-F09F-2B84-2BFD-DA45F531EA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8796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>
          <a:extLst>
            <a:ext uri="{FF2B5EF4-FFF2-40B4-BE49-F238E27FC236}">
              <a16:creationId xmlns:a16="http://schemas.microsoft.com/office/drawing/2014/main" id="{E0EA6EED-52D5-8BF4-F69E-D836DA8DF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352a5d8fbb_0_224:notes">
            <a:extLst>
              <a:ext uri="{FF2B5EF4-FFF2-40B4-BE49-F238E27FC236}">
                <a16:creationId xmlns:a16="http://schemas.microsoft.com/office/drawing/2014/main" id="{78C9FBCB-59D4-B9CF-6555-D836C2E46E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g3352a5d8fbb_0_224:notes">
            <a:extLst>
              <a:ext uri="{FF2B5EF4-FFF2-40B4-BE49-F238E27FC236}">
                <a16:creationId xmlns:a16="http://schemas.microsoft.com/office/drawing/2014/main" id="{E8CF1E98-B10D-DEC2-3847-078161D240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2344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>
          <a:extLst>
            <a:ext uri="{FF2B5EF4-FFF2-40B4-BE49-F238E27FC236}">
              <a16:creationId xmlns:a16="http://schemas.microsoft.com/office/drawing/2014/main" id="{798B3C53-7BD3-9C73-54E1-950A04B4D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352a5d8fbb_0_224:notes">
            <a:extLst>
              <a:ext uri="{FF2B5EF4-FFF2-40B4-BE49-F238E27FC236}">
                <a16:creationId xmlns:a16="http://schemas.microsoft.com/office/drawing/2014/main" id="{21F17794-210B-AE5A-9468-F1C527EC48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g3352a5d8fbb_0_224:notes">
            <a:extLst>
              <a:ext uri="{FF2B5EF4-FFF2-40B4-BE49-F238E27FC236}">
                <a16:creationId xmlns:a16="http://schemas.microsoft.com/office/drawing/2014/main" id="{E41794F6-3008-A42C-93B6-96170CB77C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5010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>
          <a:extLst>
            <a:ext uri="{FF2B5EF4-FFF2-40B4-BE49-F238E27FC236}">
              <a16:creationId xmlns:a16="http://schemas.microsoft.com/office/drawing/2014/main" id="{BA07F79D-C295-A7B7-ACAE-56053B105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352a5d8fbb_0_224:notes">
            <a:extLst>
              <a:ext uri="{FF2B5EF4-FFF2-40B4-BE49-F238E27FC236}">
                <a16:creationId xmlns:a16="http://schemas.microsoft.com/office/drawing/2014/main" id="{BD6285EB-C36C-686E-0537-C531505CB3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g3352a5d8fbb_0_224:notes">
            <a:extLst>
              <a:ext uri="{FF2B5EF4-FFF2-40B4-BE49-F238E27FC236}">
                <a16:creationId xmlns:a16="http://schemas.microsoft.com/office/drawing/2014/main" id="{CE9B4A28-E0D5-36FF-F412-06D5561563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8571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85063" y="4218848"/>
            <a:ext cx="2173875" cy="54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254725" y="1"/>
            <a:ext cx="82035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254725" y="735806"/>
            <a:ext cx="8653500" cy="3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6195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"/>
              <a:buChar char="•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•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2385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•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7086600" y="486965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왼쪽만">
  <p:cSld name="OBJECT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254725" y="1"/>
            <a:ext cx="82035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254725" y="735800"/>
            <a:ext cx="4149600" cy="3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6195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"/>
              <a:buChar char="•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•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2385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•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7086600" y="486965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254725" y="1"/>
            <a:ext cx="82035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7086600" y="486965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subTitle" idx="1"/>
          </p:nvPr>
        </p:nvSpPr>
        <p:spPr>
          <a:xfrm>
            <a:off x="4629150" y="1032275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2"/>
          </p:nvPr>
        </p:nvSpPr>
        <p:spPr>
          <a:xfrm>
            <a:off x="629850" y="1032275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body" idx="3"/>
          </p:nvPr>
        </p:nvSpPr>
        <p:spPr>
          <a:xfrm>
            <a:off x="629841" y="16502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body" idx="4"/>
          </p:nvPr>
        </p:nvSpPr>
        <p:spPr>
          <a:xfrm>
            <a:off x="4629150" y="16502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7086600" y="486965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254725" y="1"/>
            <a:ext cx="82035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>
            <a:spLocks noGrp="1"/>
          </p:cNvSpPr>
          <p:nvPr>
            <p:ph type="title"/>
          </p:nvPr>
        </p:nvSpPr>
        <p:spPr>
          <a:xfrm>
            <a:off x="254725" y="1"/>
            <a:ext cx="82035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ldNum" idx="12"/>
          </p:nvPr>
        </p:nvSpPr>
        <p:spPr>
          <a:xfrm>
            <a:off x="7086600" y="486965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53;p13"/>
          <p:cNvSpPr/>
          <p:nvPr/>
        </p:nvSpPr>
        <p:spPr>
          <a:xfrm>
            <a:off x="0" y="-1"/>
            <a:ext cx="9144000" cy="42210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44433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" name="Google Shape;54;p13"/>
          <p:cNvSpPr/>
          <p:nvPr/>
        </p:nvSpPr>
        <p:spPr>
          <a:xfrm>
            <a:off x="0" y="-1"/>
            <a:ext cx="129000" cy="422102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22" name="Google Shape;55;p13" descr="Google Shape;55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743" y="55799"/>
            <a:ext cx="305915" cy="297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제목 텍스트"/>
          <p:cNvSpPr txBox="1">
            <a:spLocks noGrp="1"/>
          </p:cNvSpPr>
          <p:nvPr>
            <p:ph type="title"/>
          </p:nvPr>
        </p:nvSpPr>
        <p:spPr>
          <a:xfrm>
            <a:off x="254725" y="1"/>
            <a:ext cx="8203501" cy="460801"/>
          </a:xfrm>
          <a:prstGeom prst="rect">
            <a:avLst/>
          </a:prstGeom>
        </p:spPr>
        <p:txBody>
          <a:bodyPr lIns="34275" tIns="34275" rIns="34275" bIns="34275" anchor="ctr"/>
          <a:lstStyle>
            <a:lvl1pPr>
              <a:lnSpc>
                <a:spcPct val="90000"/>
              </a:lnSpc>
              <a:defRPr sz="2400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24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254725" y="735806"/>
            <a:ext cx="8653500" cy="3923401"/>
          </a:xfrm>
          <a:prstGeom prst="rect">
            <a:avLst/>
          </a:prstGeom>
        </p:spPr>
        <p:txBody>
          <a:bodyPr lIns="34275" tIns="34275" rIns="34275" bIns="34275"/>
          <a:lstStyle>
            <a:lvl1pPr indent="-361950">
              <a:lnSpc>
                <a:spcPct val="200000"/>
              </a:lnSpc>
              <a:spcBef>
                <a:spcPts val="800"/>
              </a:spcBef>
              <a:buClr>
                <a:srgbClr val="000000"/>
              </a:buClr>
              <a:buSzPts val="2100"/>
              <a:buFont typeface="Helvetica"/>
              <a:buChar char="•"/>
              <a:defRPr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71550" indent="-400050">
              <a:lnSpc>
                <a:spcPct val="200000"/>
              </a:lnSpc>
              <a:spcBef>
                <a:spcPts val="800"/>
              </a:spcBef>
              <a:buClr>
                <a:srgbClr val="000000"/>
              </a:buClr>
              <a:buSzPts val="2100"/>
              <a:buFont typeface="Helvetica"/>
              <a:buChar char="•"/>
              <a:defRPr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501139" indent="-453389">
              <a:lnSpc>
                <a:spcPct val="200000"/>
              </a:lnSpc>
              <a:spcBef>
                <a:spcPts val="800"/>
              </a:spcBef>
              <a:buClr>
                <a:srgbClr val="000000"/>
              </a:buClr>
              <a:buSzPts val="2100"/>
              <a:buFont typeface="Helvetica"/>
              <a:buChar char="•"/>
              <a:defRPr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987550" indent="-476250">
              <a:lnSpc>
                <a:spcPct val="200000"/>
              </a:lnSpc>
              <a:spcBef>
                <a:spcPts val="800"/>
              </a:spcBef>
              <a:buClr>
                <a:srgbClr val="000000"/>
              </a:buClr>
              <a:buSzPts val="2100"/>
              <a:buFont typeface="Helvetica"/>
              <a:buChar char="•"/>
              <a:defRPr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444750" indent="-476250">
              <a:lnSpc>
                <a:spcPct val="200000"/>
              </a:lnSpc>
              <a:spcBef>
                <a:spcPts val="800"/>
              </a:spcBef>
              <a:buClr>
                <a:srgbClr val="000000"/>
              </a:buClr>
              <a:buSzPts val="2100"/>
              <a:buFont typeface="Helvetica"/>
              <a:buChar char="•"/>
              <a:defRPr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2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935613" y="4910698"/>
            <a:ext cx="208388" cy="191812"/>
          </a:xfrm>
          <a:prstGeom prst="rect">
            <a:avLst/>
          </a:prstGeom>
        </p:spPr>
        <p:txBody>
          <a:bodyPr lIns="34275" tIns="34275" rIns="34275" bIns="34275">
            <a:spAutoFit/>
          </a:bodyPr>
          <a:lstStyle>
            <a:lvl1pPr>
              <a:defRPr sz="9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852801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254725" y="735806"/>
            <a:ext cx="8653500" cy="3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"/>
              <a:buChar char="•"/>
              <a:defRPr sz="2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2385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•"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7086600" y="486965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0" y="0"/>
            <a:ext cx="9144000" cy="4221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044433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3"/>
          <p:cNvSpPr/>
          <p:nvPr/>
        </p:nvSpPr>
        <p:spPr>
          <a:xfrm>
            <a:off x="0" y="0"/>
            <a:ext cx="129000" cy="4221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755744" y="55800"/>
            <a:ext cx="305914" cy="2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254725" y="1"/>
            <a:ext cx="82035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Medium"/>
              <a:buNone/>
              <a:defRPr sz="2400" b="0" i="0" u="none" strike="noStrike" cap="none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2.xml"/><Relationship Id="rId5" Type="http://schemas.openxmlformats.org/officeDocument/2006/relationships/image" Target="../media/image17.png"/><Relationship Id="rId4" Type="http://schemas.openxmlformats.org/officeDocument/2006/relationships/customXml" Target="../ink/ink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4.xml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customXml" Target="../ink/ink3.xml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8.jpeg"/><Relationship Id="rId4" Type="http://schemas.openxmlformats.org/officeDocument/2006/relationships/hyperlink" Target="https://www.biorxiv.org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tif"/><Relationship Id="rId7" Type="http://schemas.openxmlformats.org/officeDocument/2006/relationships/image" Target="../media/image41.t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0.tif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hyperlink" Target="https://www.biorxiv.or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>
            <a:spLocks noGrp="1"/>
          </p:cNvSpPr>
          <p:nvPr>
            <p:ph type="ctrTitle"/>
          </p:nvPr>
        </p:nvSpPr>
        <p:spPr>
          <a:xfrm>
            <a:off x="1143000" y="705048"/>
            <a:ext cx="68580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ko" sz="3000" b="1">
                <a:latin typeface="Open Sans"/>
                <a:ea typeface="Open Sans"/>
                <a:cs typeface="Open Sans"/>
                <a:sym typeface="Open Sans"/>
              </a:rPr>
              <a:t>2025 SCSOK Hackathon</a:t>
            </a:r>
            <a:endParaRPr sz="30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20"/>
          <p:cNvSpPr txBox="1">
            <a:spLocks noGrp="1"/>
          </p:cNvSpPr>
          <p:nvPr>
            <p:ph type="subTitle" idx="1"/>
          </p:nvPr>
        </p:nvSpPr>
        <p:spPr>
          <a:xfrm>
            <a:off x="753000" y="1705300"/>
            <a:ext cx="7638000" cy="27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endParaRPr sz="1600" b="1" dirty="0"/>
          </a:p>
          <a:p>
            <a:pPr marL="0" lvl="0" indent="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endParaRPr lang="en-US" altLang="ko" sz="1500" dirty="0"/>
          </a:p>
          <a:p>
            <a:pPr marL="0" lvl="0" indent="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ko" sz="1500" dirty="0"/>
              <a:t>Abyot Melkamu Mekonnen</a:t>
            </a:r>
            <a:endParaRPr sz="1500" dirty="0"/>
          </a:p>
          <a:p>
            <a:pPr marL="0" lvl="0" indent="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ko" sz="1500" dirty="0"/>
              <a:t>Hyeonmin Kim</a:t>
            </a:r>
            <a:endParaRPr sz="1500" dirty="0"/>
          </a:p>
          <a:p>
            <a:pPr marL="0" lvl="0" indent="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ko" sz="1500" dirty="0"/>
              <a:t>Junseong Bae</a:t>
            </a:r>
            <a:endParaRPr sz="1500" dirty="0"/>
          </a:p>
          <a:p>
            <a:pPr marL="0" lvl="0" indent="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ko" sz="1500" dirty="0"/>
              <a:t>Yuhui Jeong</a:t>
            </a:r>
            <a:endParaRPr sz="1500" dirty="0"/>
          </a:p>
        </p:txBody>
      </p:sp>
      <p:pic>
        <p:nvPicPr>
          <p:cNvPr id="90" name="Google Shape;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4654" y="1960132"/>
            <a:ext cx="1763999" cy="2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>
          <a:extLst>
            <a:ext uri="{FF2B5EF4-FFF2-40B4-BE49-F238E27FC236}">
              <a16:creationId xmlns:a16="http://schemas.microsoft.com/office/drawing/2014/main" id="{04A3A1E6-55DA-8A4A-7A3B-A77824D6C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>
            <a:extLst>
              <a:ext uri="{FF2B5EF4-FFF2-40B4-BE49-F238E27FC236}">
                <a16:creationId xmlns:a16="http://schemas.microsoft.com/office/drawing/2014/main" id="{67FD5D7D-24E4-7ED4-C999-DF0B6AACA0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725" y="1"/>
            <a:ext cx="82035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Data load &amp; cropping &amp; plotting 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81C745-C269-668B-4C02-11CE047CC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581025"/>
            <a:ext cx="4268348" cy="20554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1BF456C-B7D1-930D-1A4E-C929C4172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381" y="630976"/>
            <a:ext cx="2074536" cy="197315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3653EEC-1A0C-2D14-AB0B-CD0D9EFA6666}"/>
              </a:ext>
            </a:extLst>
          </p:cNvPr>
          <p:cNvSpPr/>
          <p:nvPr/>
        </p:nvSpPr>
        <p:spPr>
          <a:xfrm>
            <a:off x="5253990" y="1419226"/>
            <a:ext cx="695325" cy="70671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63DEB5-AA00-1861-240E-F91822D5A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915" y="2706971"/>
            <a:ext cx="2291467" cy="2005544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273F9B-41FC-C711-0E6F-AF0E3DE0F78A}"/>
              </a:ext>
            </a:extLst>
          </p:cNvPr>
          <p:cNvCxnSpPr/>
          <p:nvPr/>
        </p:nvCxnSpPr>
        <p:spPr>
          <a:xfrm flipH="1">
            <a:off x="4919472" y="2139696"/>
            <a:ext cx="323088" cy="70104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76D8AC4-5F40-A61C-488C-EABC9E6229F4}"/>
              </a:ext>
            </a:extLst>
          </p:cNvPr>
          <p:cNvCxnSpPr/>
          <p:nvPr/>
        </p:nvCxnSpPr>
        <p:spPr>
          <a:xfrm>
            <a:off x="5949315" y="2125936"/>
            <a:ext cx="707517" cy="7148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11C19E49-59A9-8B62-04A4-FA0841E5391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8476"/>
          <a:stretch/>
        </p:blipFill>
        <p:spPr>
          <a:xfrm>
            <a:off x="2716693" y="2657022"/>
            <a:ext cx="1881263" cy="205549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77E7729-8836-DA19-43C6-2705710EC092}"/>
              </a:ext>
            </a:extLst>
          </p:cNvPr>
          <p:cNvSpPr txBox="1"/>
          <p:nvPr/>
        </p:nvSpPr>
        <p:spPr>
          <a:xfrm>
            <a:off x="5396959" y="522956"/>
            <a:ext cx="981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16um bin</a:t>
            </a:r>
            <a:endParaRPr lang="ko-KR" altLang="en-US" sz="12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5A03BB-86C8-21EC-F400-B70410393E92}"/>
              </a:ext>
            </a:extLst>
          </p:cNvPr>
          <p:cNvSpPr txBox="1"/>
          <p:nvPr/>
        </p:nvSpPr>
        <p:spPr>
          <a:xfrm>
            <a:off x="5402038" y="2610172"/>
            <a:ext cx="981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16um bin</a:t>
            </a:r>
            <a:endParaRPr lang="ko-KR" altLang="en-US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3E7C8B-2D42-2EB9-771C-532316C94E25}"/>
              </a:ext>
            </a:extLst>
          </p:cNvPr>
          <p:cNvSpPr txBox="1"/>
          <p:nvPr/>
        </p:nvSpPr>
        <p:spPr>
          <a:xfrm>
            <a:off x="3302627" y="2592796"/>
            <a:ext cx="981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2um bin</a:t>
            </a:r>
            <a:endParaRPr lang="ko-KR" altLang="en-US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6D7A5F-B0D3-CDD1-6488-CD84F15DE9CF}"/>
              </a:ext>
            </a:extLst>
          </p:cNvPr>
          <p:cNvSpPr txBox="1"/>
          <p:nvPr/>
        </p:nvSpPr>
        <p:spPr>
          <a:xfrm>
            <a:off x="6894273" y="1608772"/>
            <a:ext cx="2261157" cy="2274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/>
              <a:t>Cropping data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b="1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/>
              <a:t>Plotting with different bin sizes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b="1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/>
              <a:t>Plotting staining images and gene expression levels together.</a:t>
            </a:r>
            <a:endParaRPr lang="ko-KR" altLang="en-US" sz="1200" b="1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22F1E32-4710-D12B-B363-2DE7A6269464}"/>
              </a:ext>
            </a:extLst>
          </p:cNvPr>
          <p:cNvCxnSpPr>
            <a:cxnSpLocks/>
          </p:cNvCxnSpPr>
          <p:nvPr/>
        </p:nvCxnSpPr>
        <p:spPr>
          <a:xfrm flipH="1">
            <a:off x="4449897" y="3703320"/>
            <a:ext cx="513202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372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>
          <a:extLst>
            <a:ext uri="{FF2B5EF4-FFF2-40B4-BE49-F238E27FC236}">
              <a16:creationId xmlns:a16="http://schemas.microsoft.com/office/drawing/2014/main" id="{13487A13-0CC0-91AA-4C34-75678383B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>
            <a:extLst>
              <a:ext uri="{FF2B5EF4-FFF2-40B4-BE49-F238E27FC236}">
                <a16:creationId xmlns:a16="http://schemas.microsoft.com/office/drawing/2014/main" id="{5EB0D1F4-FE8A-7F6E-4045-D6042003B1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725" y="1"/>
            <a:ext cx="82035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Data load &amp; cropping &amp; plotting 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0DFC7A-95A4-D9C1-A0A6-670A9B78B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581025"/>
            <a:ext cx="4268348" cy="20554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F927CEB-A055-9EF2-15A3-E5E4167E6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381" y="630976"/>
            <a:ext cx="2074536" cy="197315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7176D57-45FB-BB1E-F755-08A891EC2E96}"/>
              </a:ext>
            </a:extLst>
          </p:cNvPr>
          <p:cNvSpPr/>
          <p:nvPr/>
        </p:nvSpPr>
        <p:spPr>
          <a:xfrm>
            <a:off x="5253990" y="1419226"/>
            <a:ext cx="695325" cy="70671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CDF4E5-32B5-B7A5-0124-B15A7F0BA8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915" y="2706971"/>
            <a:ext cx="2291467" cy="2005544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2F6A56E-1549-6B9F-A098-621C1B483075}"/>
              </a:ext>
            </a:extLst>
          </p:cNvPr>
          <p:cNvCxnSpPr/>
          <p:nvPr/>
        </p:nvCxnSpPr>
        <p:spPr>
          <a:xfrm flipH="1">
            <a:off x="4919472" y="2139696"/>
            <a:ext cx="323088" cy="70104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A942B6F-DFD2-3607-15B4-0EBB4D9C002B}"/>
              </a:ext>
            </a:extLst>
          </p:cNvPr>
          <p:cNvCxnSpPr/>
          <p:nvPr/>
        </p:nvCxnSpPr>
        <p:spPr>
          <a:xfrm>
            <a:off x="5949315" y="2125936"/>
            <a:ext cx="707517" cy="7148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55A10D19-98B7-1FE2-3BF4-B798CF2A153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8476"/>
          <a:stretch/>
        </p:blipFill>
        <p:spPr>
          <a:xfrm>
            <a:off x="614993" y="2681995"/>
            <a:ext cx="1881263" cy="205549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571E378-4C06-5828-971D-C7E18C19560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8476"/>
          <a:stretch/>
        </p:blipFill>
        <p:spPr>
          <a:xfrm>
            <a:off x="2716693" y="2657022"/>
            <a:ext cx="1881263" cy="205549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614593C-23A8-BA89-462A-56AC29C50705}"/>
              </a:ext>
            </a:extLst>
          </p:cNvPr>
          <p:cNvSpPr/>
          <p:nvPr/>
        </p:nvSpPr>
        <p:spPr>
          <a:xfrm>
            <a:off x="3311145" y="4109720"/>
            <a:ext cx="418338" cy="41600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BF743DE-98EB-8F39-0DF7-0FF12DBD5A2C}"/>
              </a:ext>
            </a:extLst>
          </p:cNvPr>
          <p:cNvCxnSpPr>
            <a:cxnSpLocks/>
          </p:cNvCxnSpPr>
          <p:nvPr/>
        </p:nvCxnSpPr>
        <p:spPr>
          <a:xfrm flipH="1" flipV="1">
            <a:off x="2499495" y="2820416"/>
            <a:ext cx="811650" cy="128930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A1A0CDF-453F-FA68-A9F0-022B4B1AE9A6}"/>
              </a:ext>
            </a:extLst>
          </p:cNvPr>
          <p:cNvCxnSpPr>
            <a:cxnSpLocks/>
          </p:cNvCxnSpPr>
          <p:nvPr/>
        </p:nvCxnSpPr>
        <p:spPr>
          <a:xfrm flipH="1">
            <a:off x="2441178" y="4542155"/>
            <a:ext cx="857454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E0D20C6-C1E9-7208-A852-215F1EDF9BE2}"/>
              </a:ext>
            </a:extLst>
          </p:cNvPr>
          <p:cNvSpPr txBox="1"/>
          <p:nvPr/>
        </p:nvSpPr>
        <p:spPr>
          <a:xfrm>
            <a:off x="5402038" y="2610172"/>
            <a:ext cx="981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16um bin</a:t>
            </a:r>
            <a:endParaRPr lang="ko-KR" altLang="en-US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9609B9-5F20-7F0D-D5BB-937F9BC10C64}"/>
              </a:ext>
            </a:extLst>
          </p:cNvPr>
          <p:cNvSpPr txBox="1"/>
          <p:nvPr/>
        </p:nvSpPr>
        <p:spPr>
          <a:xfrm>
            <a:off x="5396959" y="522956"/>
            <a:ext cx="981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16um bin</a:t>
            </a:r>
            <a:endParaRPr lang="ko-KR" altLang="en-US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5C0E85-763A-0A3F-F8FF-0576D5701F07}"/>
              </a:ext>
            </a:extLst>
          </p:cNvPr>
          <p:cNvSpPr txBox="1"/>
          <p:nvPr/>
        </p:nvSpPr>
        <p:spPr>
          <a:xfrm>
            <a:off x="3302627" y="2592796"/>
            <a:ext cx="981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2um bin</a:t>
            </a:r>
            <a:endParaRPr lang="ko-KR" altLang="en-US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C21B28-D5BC-D9A2-EC87-2B41DFF7FDF8}"/>
              </a:ext>
            </a:extLst>
          </p:cNvPr>
          <p:cNvSpPr txBox="1"/>
          <p:nvPr/>
        </p:nvSpPr>
        <p:spPr>
          <a:xfrm>
            <a:off x="1068783" y="2644833"/>
            <a:ext cx="12128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2um bin + H&amp;E</a:t>
            </a:r>
            <a:endParaRPr lang="ko-KR" altLang="en-US" sz="1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D9300D-AE88-1433-44B5-A8CB778471FE}"/>
              </a:ext>
            </a:extLst>
          </p:cNvPr>
          <p:cNvSpPr txBox="1"/>
          <p:nvPr/>
        </p:nvSpPr>
        <p:spPr>
          <a:xfrm>
            <a:off x="6894273" y="1608772"/>
            <a:ext cx="2261157" cy="2274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/>
              <a:t>Cropping data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b="1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/>
              <a:t>Plotting with different bin sizes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b="1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/>
              <a:t>Plotting staining images and gene expression levels together.</a:t>
            </a:r>
            <a:endParaRPr lang="ko-KR" altLang="en-US" sz="1200" b="1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920B632-4DFA-0A9A-6DC6-AFA2CD5FF0DF}"/>
              </a:ext>
            </a:extLst>
          </p:cNvPr>
          <p:cNvCxnSpPr>
            <a:cxnSpLocks/>
          </p:cNvCxnSpPr>
          <p:nvPr/>
        </p:nvCxnSpPr>
        <p:spPr>
          <a:xfrm flipH="1">
            <a:off x="4449897" y="3703320"/>
            <a:ext cx="513202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142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>
          <a:extLst>
            <a:ext uri="{FF2B5EF4-FFF2-40B4-BE49-F238E27FC236}">
              <a16:creationId xmlns:a16="http://schemas.microsoft.com/office/drawing/2014/main" id="{826A377A-E036-130E-FA49-9D69CF204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>
            <a:extLst>
              <a:ext uri="{FF2B5EF4-FFF2-40B4-BE49-F238E27FC236}">
                <a16:creationId xmlns:a16="http://schemas.microsoft.com/office/drawing/2014/main" id="{1EFEE174-C6AC-8ECB-2B8C-5D3D2F7533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725" y="1"/>
            <a:ext cx="82035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Interactive plotting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1A4BD6-3434-7519-48EA-60EE3AD488FD}"/>
              </a:ext>
            </a:extLst>
          </p:cNvPr>
          <p:cNvSpPr txBox="1"/>
          <p:nvPr/>
        </p:nvSpPr>
        <p:spPr>
          <a:xfrm>
            <a:off x="5278145" y="3436399"/>
            <a:ext cx="31800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https://goteleport.com/blog/x11-forwarding/</a:t>
            </a:r>
          </a:p>
        </p:txBody>
      </p:sp>
      <p:pic>
        <p:nvPicPr>
          <p:cNvPr id="4100" name="Picture 4" descr="How x11 works">
            <a:extLst>
              <a:ext uri="{FF2B5EF4-FFF2-40B4-BE49-F238E27FC236}">
                <a16:creationId xmlns:a16="http://schemas.microsoft.com/office/drawing/2014/main" id="{EE9BA1B2-F1E4-C035-37C9-22A5AD584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360" y="1073363"/>
            <a:ext cx="6791960" cy="236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12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 txBox="1">
            <a:spLocks noGrp="1"/>
          </p:cNvSpPr>
          <p:nvPr>
            <p:ph type="title"/>
          </p:nvPr>
        </p:nvSpPr>
        <p:spPr>
          <a:xfrm>
            <a:off x="254725" y="1"/>
            <a:ext cx="82035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Interactive plotting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2807C1-086E-4D30-CEB0-7370A5A9B5AF}"/>
              </a:ext>
            </a:extLst>
          </p:cNvPr>
          <p:cNvSpPr txBox="1"/>
          <p:nvPr/>
        </p:nvSpPr>
        <p:spPr>
          <a:xfrm>
            <a:off x="5278145" y="3436399"/>
            <a:ext cx="31800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https://goteleport.com/blog/x11-forwarding/</a:t>
            </a:r>
          </a:p>
        </p:txBody>
      </p:sp>
      <p:pic>
        <p:nvPicPr>
          <p:cNvPr id="4100" name="Picture 4" descr="How x11 works">
            <a:extLst>
              <a:ext uri="{FF2B5EF4-FFF2-40B4-BE49-F238E27FC236}">
                <a16:creationId xmlns:a16="http://schemas.microsoft.com/office/drawing/2014/main" id="{ED490F8B-54BA-1526-6509-B931C55FC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360" y="1073363"/>
            <a:ext cx="6791960" cy="236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AF2971FD-CC04-FB28-2D78-7E8B53C46A29}"/>
                  </a:ext>
                </a:extLst>
              </p14:cNvPr>
              <p14:cNvContentPartPr/>
              <p14:nvPr/>
            </p14:nvContentPartPr>
            <p14:xfrm>
              <a:off x="1992860" y="1422938"/>
              <a:ext cx="5001840" cy="16509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AF2971FD-CC04-FB28-2D78-7E8B53C46A2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8540" y="1418618"/>
                <a:ext cx="5010480" cy="165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001B4D9A-F2FC-E68A-C8D3-A550A66832CA}"/>
                  </a:ext>
                </a:extLst>
              </p14:cNvPr>
              <p14:cNvContentPartPr/>
              <p14:nvPr/>
            </p14:nvContentPartPr>
            <p14:xfrm>
              <a:off x="2072560" y="1787920"/>
              <a:ext cx="106560" cy="9000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001B4D9A-F2FC-E68A-C8D3-A550A66832C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68240" y="1783600"/>
                <a:ext cx="115200" cy="9864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6E82A72-B430-CB57-9DBF-24DB5EC428D0}"/>
              </a:ext>
            </a:extLst>
          </p:cNvPr>
          <p:cNvSpPr txBox="1"/>
          <p:nvPr/>
        </p:nvSpPr>
        <p:spPr>
          <a:xfrm>
            <a:off x="6292874" y="1525143"/>
            <a:ext cx="151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err="1">
                <a:solidFill>
                  <a:srgbClr val="FF0000"/>
                </a:solidFill>
              </a:rPr>
              <a:t>napari</a:t>
            </a:r>
            <a:r>
              <a:rPr lang="en-US" altLang="ko-KR" sz="1800" b="1" dirty="0">
                <a:solidFill>
                  <a:srgbClr val="FF0000"/>
                </a:solidFill>
              </a:rPr>
              <a:t> GUI </a:t>
            </a:r>
            <a:endParaRPr lang="ko-KR" altLang="en-US" sz="1800" b="1" dirty="0">
              <a:solidFill>
                <a:srgbClr val="FF0000"/>
              </a:solidFill>
            </a:endParaRPr>
          </a:p>
        </p:txBody>
      </p:sp>
      <p:pic>
        <p:nvPicPr>
          <p:cNvPr id="14" name="Google Shape;111;p23">
            <a:extLst>
              <a:ext uri="{FF2B5EF4-FFF2-40B4-BE49-F238E27FC236}">
                <a16:creationId xmlns:a16="http://schemas.microsoft.com/office/drawing/2014/main" id="{1A3C596C-02E9-746E-E69C-63CD2346913E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89929" y="1503269"/>
            <a:ext cx="563905" cy="49945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BA844D-957E-B6A3-48F9-B3CB8B61D7F4}"/>
              </a:ext>
            </a:extLst>
          </p:cNvPr>
          <p:cNvSpPr txBox="1"/>
          <p:nvPr/>
        </p:nvSpPr>
        <p:spPr>
          <a:xfrm>
            <a:off x="3813187" y="2123409"/>
            <a:ext cx="1517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forwarding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>
          <a:extLst>
            <a:ext uri="{FF2B5EF4-FFF2-40B4-BE49-F238E27FC236}">
              <a16:creationId xmlns:a16="http://schemas.microsoft.com/office/drawing/2014/main" id="{7F562B3F-D088-B064-67BB-13C63D5C2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>
            <a:extLst>
              <a:ext uri="{FF2B5EF4-FFF2-40B4-BE49-F238E27FC236}">
                <a16:creationId xmlns:a16="http://schemas.microsoft.com/office/drawing/2014/main" id="{AAA5F35D-76D8-C2F4-F382-7D95357F7F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725" y="1"/>
            <a:ext cx="82035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Interactive plotting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5029BF-0603-E415-86A2-48C0290011C1}"/>
              </a:ext>
            </a:extLst>
          </p:cNvPr>
          <p:cNvSpPr txBox="1"/>
          <p:nvPr/>
        </p:nvSpPr>
        <p:spPr>
          <a:xfrm>
            <a:off x="5278145" y="3436399"/>
            <a:ext cx="31800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https://goteleport.com/blog/x11-forwarding/</a:t>
            </a:r>
          </a:p>
        </p:txBody>
      </p:sp>
      <p:pic>
        <p:nvPicPr>
          <p:cNvPr id="4100" name="Picture 4" descr="How x11 works">
            <a:extLst>
              <a:ext uri="{FF2B5EF4-FFF2-40B4-BE49-F238E27FC236}">
                <a16:creationId xmlns:a16="http://schemas.microsoft.com/office/drawing/2014/main" id="{AABB63D1-B86B-C750-A6C2-3760C4295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360" y="1073363"/>
            <a:ext cx="6791960" cy="236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BEC1B8E9-D171-A0DB-4E09-5D68C8490F2F}"/>
                  </a:ext>
                </a:extLst>
              </p14:cNvPr>
              <p14:cNvContentPartPr/>
              <p14:nvPr/>
            </p14:nvContentPartPr>
            <p14:xfrm>
              <a:off x="1992860" y="1422938"/>
              <a:ext cx="5001840" cy="16509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BEC1B8E9-D171-A0DB-4E09-5D68C8490F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8540" y="1418618"/>
                <a:ext cx="5010480" cy="165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42C7EBC4-49F0-0EED-D231-6E6C0F6455A0}"/>
                  </a:ext>
                </a:extLst>
              </p14:cNvPr>
              <p14:cNvContentPartPr/>
              <p14:nvPr/>
            </p14:nvContentPartPr>
            <p14:xfrm>
              <a:off x="2072560" y="1787920"/>
              <a:ext cx="106560" cy="9000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42C7EBC4-49F0-0EED-D231-6E6C0F6455A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68240" y="1783600"/>
                <a:ext cx="115200" cy="9864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DAC3E73-A3E7-D692-C93F-D0DAB740B2B9}"/>
              </a:ext>
            </a:extLst>
          </p:cNvPr>
          <p:cNvSpPr txBox="1"/>
          <p:nvPr/>
        </p:nvSpPr>
        <p:spPr>
          <a:xfrm>
            <a:off x="6292874" y="1525143"/>
            <a:ext cx="151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err="1">
                <a:solidFill>
                  <a:srgbClr val="FF0000"/>
                </a:solidFill>
              </a:rPr>
              <a:t>napari</a:t>
            </a:r>
            <a:r>
              <a:rPr lang="en-US" altLang="ko-KR" sz="1800" b="1" dirty="0">
                <a:solidFill>
                  <a:srgbClr val="FF0000"/>
                </a:solidFill>
              </a:rPr>
              <a:t> GUI </a:t>
            </a:r>
            <a:endParaRPr lang="ko-KR" altLang="en-US" sz="1800" b="1" dirty="0">
              <a:solidFill>
                <a:srgbClr val="FF0000"/>
              </a:solidFill>
            </a:endParaRPr>
          </a:p>
        </p:txBody>
      </p:sp>
      <p:pic>
        <p:nvPicPr>
          <p:cNvPr id="14" name="Google Shape;111;p23">
            <a:extLst>
              <a:ext uri="{FF2B5EF4-FFF2-40B4-BE49-F238E27FC236}">
                <a16:creationId xmlns:a16="http://schemas.microsoft.com/office/drawing/2014/main" id="{D0E95DE9-BDBE-3C78-BED9-1CCE6461B11E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89929" y="1503269"/>
            <a:ext cx="563905" cy="49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889ABAFA-3798-91EC-ADA5-F2016AF28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88" y="907544"/>
            <a:ext cx="4384357" cy="3203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B2BD0A-D6E9-E7D8-71A5-5D86CB49BF54}"/>
              </a:ext>
            </a:extLst>
          </p:cNvPr>
          <p:cNvSpPr txBox="1"/>
          <p:nvPr/>
        </p:nvSpPr>
        <p:spPr>
          <a:xfrm>
            <a:off x="5897998" y="4246490"/>
            <a:ext cx="1940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F0000"/>
                </a:solidFill>
              </a:rPr>
              <a:t>High Latency…</a:t>
            </a:r>
            <a:endParaRPr lang="ko-KR" altLang="en-US" sz="1800" b="1" dirty="0">
              <a:solidFill>
                <a:srgbClr val="FF0000"/>
              </a:solidFill>
            </a:endParaRPr>
          </a:p>
        </p:txBody>
      </p:sp>
      <p:pic>
        <p:nvPicPr>
          <p:cNvPr id="9222" name="Picture 6" descr="엉엉 우는 얼굴 이모티콘 😭">
            <a:extLst>
              <a:ext uri="{FF2B5EF4-FFF2-40B4-BE49-F238E27FC236}">
                <a16:creationId xmlns:a16="http://schemas.microsoft.com/office/drawing/2014/main" id="{A6707B95-1BE6-37FA-59ED-33FE4B8A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780" y="4162642"/>
            <a:ext cx="460800" cy="4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567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>
          <a:extLst>
            <a:ext uri="{FF2B5EF4-FFF2-40B4-BE49-F238E27FC236}">
              <a16:creationId xmlns:a16="http://schemas.microsoft.com/office/drawing/2014/main" id="{49872863-7B2D-76D5-A3D4-16E2CF4EE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>
            <a:extLst>
              <a:ext uri="{FF2B5EF4-FFF2-40B4-BE49-F238E27FC236}">
                <a16:creationId xmlns:a16="http://schemas.microsoft.com/office/drawing/2014/main" id="{94201CE6-F1CB-FE88-10DD-F2BCC3B2C7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725" y="1"/>
            <a:ext cx="82035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2. Xenium – </a:t>
            </a:r>
            <a:r>
              <a:rPr lang="en-US" altLang="ko" dirty="0" err="1"/>
              <a:t>Baysor</a:t>
            </a:r>
            <a:r>
              <a:rPr lang="en-US" altLang="ko" dirty="0"/>
              <a:t> – </a:t>
            </a:r>
            <a:r>
              <a:rPr lang="en-US" altLang="ko" dirty="0" err="1"/>
              <a:t>Scanpy</a:t>
            </a:r>
            <a:r>
              <a:rPr lang="en-US" altLang="ko" dirty="0"/>
              <a:t> - </a:t>
            </a:r>
            <a:r>
              <a:rPr lang="en-US" altLang="ko" dirty="0" err="1"/>
              <a:t>SpatialData</a:t>
            </a:r>
            <a:endParaRPr dirty="0"/>
          </a:p>
        </p:txBody>
      </p:sp>
      <p:pic>
        <p:nvPicPr>
          <p:cNvPr id="12290" name="Picture 2" descr="Baysor logo">
            <a:extLst>
              <a:ext uri="{FF2B5EF4-FFF2-40B4-BE49-F238E27FC236}">
                <a16:creationId xmlns:a16="http://schemas.microsoft.com/office/drawing/2014/main" id="{5FE65BE4-9C0D-8642-AC23-FE6E2EE9C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282" y="2289517"/>
            <a:ext cx="678180" cy="679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12;p23">
            <a:extLst>
              <a:ext uri="{FF2B5EF4-FFF2-40B4-BE49-F238E27FC236}">
                <a16:creationId xmlns:a16="http://schemas.microsoft.com/office/drawing/2014/main" id="{2B3F05FB-F3DD-8630-0D0C-803CAE3E9C38}"/>
              </a:ext>
            </a:extLst>
          </p:cNvPr>
          <p:cNvSpPr txBox="1"/>
          <p:nvPr/>
        </p:nvSpPr>
        <p:spPr>
          <a:xfrm>
            <a:off x="4066742" y="2362067"/>
            <a:ext cx="1191106" cy="606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Baysor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5FEA7C-8DB2-86AA-1A15-FEBF57B28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951" y="1904985"/>
            <a:ext cx="2179672" cy="13457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561303-2ADF-7DB9-7275-9CE2ACC16DF7}"/>
              </a:ext>
            </a:extLst>
          </p:cNvPr>
          <p:cNvSpPr txBox="1"/>
          <p:nvPr/>
        </p:nvSpPr>
        <p:spPr>
          <a:xfrm>
            <a:off x="858349" y="3238515"/>
            <a:ext cx="10511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Xenium</a:t>
            </a:r>
            <a:endParaRPr lang="en-US" altLang="ko-KR" sz="1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D9AD0CB9-CFDD-1A69-70A6-60391D51C570}"/>
              </a:ext>
            </a:extLst>
          </p:cNvPr>
          <p:cNvSpPr/>
          <p:nvPr/>
        </p:nvSpPr>
        <p:spPr>
          <a:xfrm>
            <a:off x="2622687" y="2535408"/>
            <a:ext cx="511371" cy="2445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B5A960A3-CAAF-F108-53A3-BF9E352F7726}"/>
              </a:ext>
            </a:extLst>
          </p:cNvPr>
          <p:cNvSpPr/>
          <p:nvPr/>
        </p:nvSpPr>
        <p:spPr>
          <a:xfrm rot="18782849">
            <a:off x="5311771" y="2053028"/>
            <a:ext cx="511371" cy="2445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8064B57A-5143-051C-401B-D53826C29C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12229" y="926742"/>
            <a:ext cx="2042584" cy="896833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AAD2E330-532E-983C-2D62-A1645B5CF638}"/>
              </a:ext>
            </a:extLst>
          </p:cNvPr>
          <p:cNvSpPr/>
          <p:nvPr/>
        </p:nvSpPr>
        <p:spPr>
          <a:xfrm rot="2817151" flipV="1">
            <a:off x="5311769" y="3050743"/>
            <a:ext cx="511371" cy="2445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Google Shape;110;p23">
            <a:extLst>
              <a:ext uri="{FF2B5EF4-FFF2-40B4-BE49-F238E27FC236}">
                <a16:creationId xmlns:a16="http://schemas.microsoft.com/office/drawing/2014/main" id="{0CA6D010-0410-2360-7633-BCA4DACA833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67454" y="3520694"/>
            <a:ext cx="3016678" cy="9265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261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>
          <a:extLst>
            <a:ext uri="{FF2B5EF4-FFF2-40B4-BE49-F238E27FC236}">
              <a16:creationId xmlns:a16="http://schemas.microsoft.com/office/drawing/2014/main" id="{73E80378-B115-7BF7-8401-E0F3D3224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>
            <a:extLst>
              <a:ext uri="{FF2B5EF4-FFF2-40B4-BE49-F238E27FC236}">
                <a16:creationId xmlns:a16="http://schemas.microsoft.com/office/drawing/2014/main" id="{97F9C908-F2CD-C2D0-8514-E9F13587A1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725" y="1"/>
            <a:ext cx="82035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2. Xenium – </a:t>
            </a:r>
            <a:r>
              <a:rPr lang="en-US" altLang="ko" dirty="0" err="1"/>
              <a:t>Baysor</a:t>
            </a:r>
            <a:r>
              <a:rPr lang="en-US" altLang="ko" dirty="0"/>
              <a:t> – </a:t>
            </a:r>
            <a:r>
              <a:rPr lang="en-US" altLang="ko" dirty="0" err="1"/>
              <a:t>Scanpy</a:t>
            </a:r>
            <a:r>
              <a:rPr lang="en-US" altLang="ko" dirty="0"/>
              <a:t> - </a:t>
            </a:r>
            <a:r>
              <a:rPr lang="en-US" altLang="ko" dirty="0" err="1"/>
              <a:t>SpatialData</a:t>
            </a:r>
            <a:endParaRPr dirty="0"/>
          </a:p>
        </p:txBody>
      </p:sp>
      <p:pic>
        <p:nvPicPr>
          <p:cNvPr id="12290" name="Picture 2" descr="Baysor logo">
            <a:extLst>
              <a:ext uri="{FF2B5EF4-FFF2-40B4-BE49-F238E27FC236}">
                <a16:creationId xmlns:a16="http://schemas.microsoft.com/office/drawing/2014/main" id="{BA653106-18DA-EE50-C642-A721CEE24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282" y="2289517"/>
            <a:ext cx="678180" cy="679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12;p23">
            <a:extLst>
              <a:ext uri="{FF2B5EF4-FFF2-40B4-BE49-F238E27FC236}">
                <a16:creationId xmlns:a16="http://schemas.microsoft.com/office/drawing/2014/main" id="{463BBEBF-DCBA-2D1C-E406-0E8774177588}"/>
              </a:ext>
            </a:extLst>
          </p:cNvPr>
          <p:cNvSpPr txBox="1"/>
          <p:nvPr/>
        </p:nvSpPr>
        <p:spPr>
          <a:xfrm>
            <a:off x="4066742" y="2362067"/>
            <a:ext cx="1191106" cy="606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Baysor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4693B2-907D-4D6F-414E-6B8CD2898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951" y="1904985"/>
            <a:ext cx="2179672" cy="13457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2CE41F-85FF-1A49-54CE-9A5D17B7DE8B}"/>
              </a:ext>
            </a:extLst>
          </p:cNvPr>
          <p:cNvSpPr txBox="1"/>
          <p:nvPr/>
        </p:nvSpPr>
        <p:spPr>
          <a:xfrm>
            <a:off x="858349" y="3238515"/>
            <a:ext cx="10511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Xenium</a:t>
            </a:r>
            <a:endParaRPr lang="en-US" altLang="ko-KR" sz="1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F40A3CB-C836-B58D-81DC-095C41048A09}"/>
              </a:ext>
            </a:extLst>
          </p:cNvPr>
          <p:cNvSpPr/>
          <p:nvPr/>
        </p:nvSpPr>
        <p:spPr>
          <a:xfrm>
            <a:off x="2622687" y="2535408"/>
            <a:ext cx="511371" cy="2445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EF92B07-18A9-BDCC-E795-814C976C6894}"/>
              </a:ext>
            </a:extLst>
          </p:cNvPr>
          <p:cNvSpPr/>
          <p:nvPr/>
        </p:nvSpPr>
        <p:spPr>
          <a:xfrm rot="18782849">
            <a:off x="5311771" y="2053028"/>
            <a:ext cx="511371" cy="2445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49099B0E-ECCF-F076-12D9-ABE8FFA7D3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12229" y="926742"/>
            <a:ext cx="2042584" cy="896833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BBFFD956-A694-F7BC-3C18-CAC8B957DF91}"/>
              </a:ext>
            </a:extLst>
          </p:cNvPr>
          <p:cNvSpPr/>
          <p:nvPr/>
        </p:nvSpPr>
        <p:spPr>
          <a:xfrm rot="2817151" flipV="1">
            <a:off x="5311769" y="3050743"/>
            <a:ext cx="511371" cy="2445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Google Shape;110;p23">
            <a:extLst>
              <a:ext uri="{FF2B5EF4-FFF2-40B4-BE49-F238E27FC236}">
                <a16:creationId xmlns:a16="http://schemas.microsoft.com/office/drawing/2014/main" id="{81A4FC51-939F-3B73-B20A-639FCE3C19F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67454" y="3520694"/>
            <a:ext cx="3016678" cy="926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092ED81-F957-19C1-9D65-0B4980FC90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9783" y="1441493"/>
            <a:ext cx="4884433" cy="2260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22969F6-60B1-E2BD-806B-124630F5C95F}"/>
              </a:ext>
            </a:extLst>
          </p:cNvPr>
          <p:cNvSpPr/>
          <p:nvPr/>
        </p:nvSpPr>
        <p:spPr>
          <a:xfrm>
            <a:off x="2994660" y="3458572"/>
            <a:ext cx="597127" cy="3082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560745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>
          <a:extLst>
            <a:ext uri="{FF2B5EF4-FFF2-40B4-BE49-F238E27FC236}">
              <a16:creationId xmlns:a16="http://schemas.microsoft.com/office/drawing/2014/main" id="{CAFFC69A-FD57-2326-EFC9-ED12E5453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>
            <a:extLst>
              <a:ext uri="{FF2B5EF4-FFF2-40B4-BE49-F238E27FC236}">
                <a16:creationId xmlns:a16="http://schemas.microsoft.com/office/drawing/2014/main" id="{FFE5AF77-C3EF-9578-C102-8CE47BC074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725" y="1"/>
            <a:ext cx="82035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Combine multiple steps into a single note</a:t>
            </a:r>
            <a:endParaRPr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4696656-B199-A30D-00E4-8FF1CA8D4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693" y="1263065"/>
            <a:ext cx="1910408" cy="1404658"/>
          </a:xfrm>
          <a:prstGeom prst="rect">
            <a:avLst/>
          </a:prstGeom>
        </p:spPr>
      </p:pic>
      <p:sp>
        <p:nvSpPr>
          <p:cNvPr id="10" name="Google Shape;112;p23">
            <a:extLst>
              <a:ext uri="{FF2B5EF4-FFF2-40B4-BE49-F238E27FC236}">
                <a16:creationId xmlns:a16="http://schemas.microsoft.com/office/drawing/2014/main" id="{14D4113C-9038-A594-4800-5DCE4147CD7D}"/>
              </a:ext>
            </a:extLst>
          </p:cNvPr>
          <p:cNvSpPr txBox="1"/>
          <p:nvPr/>
        </p:nvSpPr>
        <p:spPr>
          <a:xfrm>
            <a:off x="1870654" y="2578728"/>
            <a:ext cx="1811504" cy="34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Python script files</a:t>
            </a:r>
            <a:endParaRPr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8CDC52E-CB57-95F3-0EB0-225922A74813}"/>
              </a:ext>
            </a:extLst>
          </p:cNvPr>
          <p:cNvSpPr/>
          <p:nvPr/>
        </p:nvSpPr>
        <p:spPr>
          <a:xfrm>
            <a:off x="739140" y="718516"/>
            <a:ext cx="7665720" cy="412823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888B32DE-9783-8F5A-C743-761D6BC97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560" y="546071"/>
            <a:ext cx="1662394" cy="34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프로젝트 주피터 - 위키백과, 우리 모두의 백과사전">
            <a:extLst>
              <a:ext uri="{FF2B5EF4-FFF2-40B4-BE49-F238E27FC236}">
                <a16:creationId xmlns:a16="http://schemas.microsoft.com/office/drawing/2014/main" id="{670A084F-4F57-EAB5-911C-92AC382DD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852" y="1089322"/>
            <a:ext cx="1511494" cy="175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Terminal (macOS) - Wikipedia">
            <a:extLst>
              <a:ext uri="{FF2B5EF4-FFF2-40B4-BE49-F238E27FC236}">
                <a16:creationId xmlns:a16="http://schemas.microsoft.com/office/drawing/2014/main" id="{BBDF285F-45E2-F5A9-E6F4-A24827D6F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334" y="2976458"/>
            <a:ext cx="2381251" cy="181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112;p23">
            <a:extLst>
              <a:ext uri="{FF2B5EF4-FFF2-40B4-BE49-F238E27FC236}">
                <a16:creationId xmlns:a16="http://schemas.microsoft.com/office/drawing/2014/main" id="{F9AE5AE6-5C9A-F137-118A-B2087FDD4AB1}"/>
              </a:ext>
            </a:extLst>
          </p:cNvPr>
          <p:cNvSpPr txBox="1"/>
          <p:nvPr/>
        </p:nvSpPr>
        <p:spPr>
          <a:xfrm>
            <a:off x="3899275" y="4424963"/>
            <a:ext cx="1422884" cy="34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Command-line</a:t>
            </a:r>
            <a:endParaRPr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930975B-DD1B-93E4-4B2A-6FB0EA9BE371}"/>
              </a:ext>
            </a:extLst>
          </p:cNvPr>
          <p:cNvCxnSpPr/>
          <p:nvPr/>
        </p:nvCxnSpPr>
        <p:spPr>
          <a:xfrm>
            <a:off x="2872740" y="3152773"/>
            <a:ext cx="350520" cy="47560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54B906E-2B5E-8393-297F-038B4274DCEF}"/>
              </a:ext>
            </a:extLst>
          </p:cNvPr>
          <p:cNvCxnSpPr>
            <a:cxnSpLocks/>
          </p:cNvCxnSpPr>
          <p:nvPr/>
        </p:nvCxnSpPr>
        <p:spPr>
          <a:xfrm flipH="1">
            <a:off x="6042659" y="3167690"/>
            <a:ext cx="350520" cy="47560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580D124-6707-07B3-F4F5-C38BE46D3292}"/>
              </a:ext>
            </a:extLst>
          </p:cNvPr>
          <p:cNvCxnSpPr/>
          <p:nvPr/>
        </p:nvCxnSpPr>
        <p:spPr>
          <a:xfrm>
            <a:off x="4356475" y="1965394"/>
            <a:ext cx="63246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807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>
          <a:extLst>
            <a:ext uri="{FF2B5EF4-FFF2-40B4-BE49-F238E27FC236}">
              <a16:creationId xmlns:a16="http://schemas.microsoft.com/office/drawing/2014/main" id="{A6E81028-D793-384F-5582-815EC7765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>
            <a:extLst>
              <a:ext uri="{FF2B5EF4-FFF2-40B4-BE49-F238E27FC236}">
                <a16:creationId xmlns:a16="http://schemas.microsoft.com/office/drawing/2014/main" id="{57E78310-1A9D-18B5-D625-179F79D0C3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725" y="1"/>
            <a:ext cx="82035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Combine multiple steps into a single note</a:t>
            </a:r>
            <a:endParaRPr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6DAA12-9C3B-61D8-D198-D291F76C48D7}"/>
              </a:ext>
            </a:extLst>
          </p:cNvPr>
          <p:cNvSpPr/>
          <p:nvPr/>
        </p:nvSpPr>
        <p:spPr>
          <a:xfrm>
            <a:off x="739140" y="718516"/>
            <a:ext cx="7665720" cy="412823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75A4CD47-48DC-8EC0-9C02-A6B184DA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560" y="546071"/>
            <a:ext cx="1662394" cy="34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프로젝트 주피터 - 위키백과, 우리 모두의 백과사전">
            <a:extLst>
              <a:ext uri="{FF2B5EF4-FFF2-40B4-BE49-F238E27FC236}">
                <a16:creationId xmlns:a16="http://schemas.microsoft.com/office/drawing/2014/main" id="{35C98756-48C7-8020-CC16-A2280E66E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592" y="1369423"/>
            <a:ext cx="2290330" cy="265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695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>
          <a:extLst>
            <a:ext uri="{FF2B5EF4-FFF2-40B4-BE49-F238E27FC236}">
              <a16:creationId xmlns:a16="http://schemas.microsoft.com/office/drawing/2014/main" id="{63A560A7-3D69-61BB-C684-8BD4C088B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>
            <a:extLst>
              <a:ext uri="{FF2B5EF4-FFF2-40B4-BE49-F238E27FC236}">
                <a16:creationId xmlns:a16="http://schemas.microsoft.com/office/drawing/2014/main" id="{8948C94E-EC5B-AB09-8B06-4D46A7713E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725" y="1"/>
            <a:ext cx="82035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Dataset</a:t>
            </a:r>
            <a:endParaRPr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CFBAFC-2C56-9186-F434-050D07EDC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51" y="2125013"/>
            <a:ext cx="5217900" cy="2016850"/>
          </a:xfrm>
          <a:prstGeom prst="rect">
            <a:avLst/>
          </a:prstGeom>
        </p:spPr>
      </p:pic>
      <p:pic>
        <p:nvPicPr>
          <p:cNvPr id="2050" name="Picture 2" descr="bioRxiv">
            <a:hlinkClick r:id="rId4"/>
            <a:extLst>
              <a:ext uri="{FF2B5EF4-FFF2-40B4-BE49-F238E27FC236}">
                <a16:creationId xmlns:a16="http://schemas.microsoft.com/office/drawing/2014/main" id="{076C01A0-090F-5D40-9D2C-B907A6A36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51" y="1361399"/>
            <a:ext cx="2651512" cy="62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D8BB94A-F16B-3DC0-05A7-0AD119319F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6337" y="2529715"/>
            <a:ext cx="3196077" cy="67178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A3DAE9-CE0B-651D-DC59-66BEBA7BBD35}"/>
              </a:ext>
            </a:extLst>
          </p:cNvPr>
          <p:cNvSpPr/>
          <p:nvPr/>
        </p:nvSpPr>
        <p:spPr>
          <a:xfrm>
            <a:off x="5763884" y="2483995"/>
            <a:ext cx="3185744" cy="3082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918449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FB008767-FBCA-FEDE-6A37-C305DB9C6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>
            <a:extLst>
              <a:ext uri="{FF2B5EF4-FFF2-40B4-BE49-F238E27FC236}">
                <a16:creationId xmlns:a16="http://schemas.microsoft.com/office/drawing/2014/main" id="{92197BCB-01E9-0673-2682-1249F29337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725" y="1"/>
            <a:ext cx="82035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"/>
              <a:t>2 goals</a:t>
            </a:r>
            <a:endParaRPr/>
          </a:p>
        </p:txBody>
      </p:sp>
      <p:sp>
        <p:nvSpPr>
          <p:cNvPr id="96" name="Google Shape;96;p21">
            <a:extLst>
              <a:ext uri="{FF2B5EF4-FFF2-40B4-BE49-F238E27FC236}">
                <a16:creationId xmlns:a16="http://schemas.microsoft.com/office/drawing/2014/main" id="{2AE28139-EFBD-E5FB-AB06-5B9FB7B3B2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4725" y="1655275"/>
            <a:ext cx="8653500" cy="25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85127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AutoNum type="arabicPeriod"/>
            </a:pPr>
            <a:r>
              <a:rPr lang="ko" sz="2900" b="1" dirty="0"/>
              <a:t>Best Practices for ST Data Analysis</a:t>
            </a:r>
            <a:endParaRPr lang="en-US" altLang="ko" sz="2900" b="1" dirty="0"/>
          </a:p>
          <a:p>
            <a:pPr marL="457200" lvl="0" indent="-385127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AutoNum type="arabicPeriod"/>
            </a:pPr>
            <a:endParaRPr lang="en-US" altLang="ko" sz="2900" b="1" dirty="0"/>
          </a:p>
          <a:p>
            <a:pPr marL="72073" lvl="0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en-US" altLang="ko" sz="2900" b="1" dirty="0">
                <a:solidFill>
                  <a:schemeClr val="tx1"/>
                </a:solidFill>
              </a:rPr>
              <a:t>2. </a:t>
            </a:r>
            <a:r>
              <a:rPr lang="ko" sz="2900" b="1" dirty="0">
                <a:solidFill>
                  <a:schemeClr val="tx1"/>
                </a:solidFill>
              </a:rPr>
              <a:t>Spatial Cell-type Classifier</a:t>
            </a:r>
            <a:endParaRPr sz="2900" b="1" dirty="0">
              <a:solidFill>
                <a:schemeClr val="tx1"/>
              </a:solidFill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137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1358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>
          <a:extLst>
            <a:ext uri="{FF2B5EF4-FFF2-40B4-BE49-F238E27FC236}">
              <a16:creationId xmlns:a16="http://schemas.microsoft.com/office/drawing/2014/main" id="{EA4BAF11-3FC0-6558-A920-55D0499D5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>
            <a:extLst>
              <a:ext uri="{FF2B5EF4-FFF2-40B4-BE49-F238E27FC236}">
                <a16:creationId xmlns:a16="http://schemas.microsoft.com/office/drawing/2014/main" id="{4FBD83A8-EF43-2C18-54E5-DB3F0C7C6E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725" y="1"/>
            <a:ext cx="82035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 err="1"/>
              <a:t>Baysor</a:t>
            </a:r>
            <a:r>
              <a:rPr lang="en-US" altLang="ko" dirty="0"/>
              <a:t> : cell segmentation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18C2C7-D0F3-2E50-92D8-AE55DFE1F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682" y="2867728"/>
            <a:ext cx="3829584" cy="11145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D3BC450-4FFF-DF77-458E-9BD0F316F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03" y="1108726"/>
            <a:ext cx="7084859" cy="1410559"/>
          </a:xfrm>
          <a:prstGeom prst="rect">
            <a:avLst/>
          </a:prstGeom>
        </p:spPr>
      </p:pic>
      <p:sp>
        <p:nvSpPr>
          <p:cNvPr id="6" name="Google Shape;112;p23">
            <a:extLst>
              <a:ext uri="{FF2B5EF4-FFF2-40B4-BE49-F238E27FC236}">
                <a16:creationId xmlns:a16="http://schemas.microsoft.com/office/drawing/2014/main" id="{243B04BF-3E34-A2B0-0984-1D65A6289340}"/>
              </a:ext>
            </a:extLst>
          </p:cNvPr>
          <p:cNvSpPr txBox="1"/>
          <p:nvPr/>
        </p:nvSpPr>
        <p:spPr>
          <a:xfrm>
            <a:off x="3556355" y="4101293"/>
            <a:ext cx="1600238" cy="606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4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24 hours?</a:t>
            </a:r>
            <a:endParaRPr sz="24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Google Shape;112;p23">
            <a:extLst>
              <a:ext uri="{FF2B5EF4-FFF2-40B4-BE49-F238E27FC236}">
                <a16:creationId xmlns:a16="http://schemas.microsoft.com/office/drawing/2014/main" id="{8371F12B-E36E-EA8F-20E3-08B5FE8067AC}"/>
              </a:ext>
            </a:extLst>
          </p:cNvPr>
          <p:cNvSpPr txBox="1"/>
          <p:nvPr/>
        </p:nvSpPr>
        <p:spPr>
          <a:xfrm>
            <a:off x="613494" y="761888"/>
            <a:ext cx="2564421" cy="331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Baysor</a:t>
            </a:r>
            <a:r>
              <a:rPr lang="en-US" altLang="ko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run time information</a:t>
            </a:r>
            <a:endParaRPr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93C136F-C790-5F26-111B-3B8A68250E6F}"/>
              </a:ext>
            </a:extLst>
          </p:cNvPr>
          <p:cNvCxnSpPr>
            <a:cxnSpLocks/>
          </p:cNvCxnSpPr>
          <p:nvPr/>
        </p:nvCxnSpPr>
        <p:spPr>
          <a:xfrm>
            <a:off x="546589" y="2675744"/>
            <a:ext cx="80508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466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>
          <a:extLst>
            <a:ext uri="{FF2B5EF4-FFF2-40B4-BE49-F238E27FC236}">
              <a16:creationId xmlns:a16="http://schemas.microsoft.com/office/drawing/2014/main" id="{7328FBC3-4A43-D418-DB0A-BBB46D6C7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>
            <a:extLst>
              <a:ext uri="{FF2B5EF4-FFF2-40B4-BE49-F238E27FC236}">
                <a16:creationId xmlns:a16="http://schemas.microsoft.com/office/drawing/2014/main" id="{0FDBA353-477E-2F41-A3FA-2ACF56E900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725" y="1"/>
            <a:ext cx="82035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 err="1"/>
              <a:t>Baysor</a:t>
            </a:r>
            <a:r>
              <a:rPr lang="en-US" altLang="ko" dirty="0"/>
              <a:t> : cell segmentation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544C1F-647D-8683-0530-08D17AEAF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682" y="2867728"/>
            <a:ext cx="3829584" cy="11145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EFA475-00F5-83FB-8D11-F260A494F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03" y="1108726"/>
            <a:ext cx="7084859" cy="1410559"/>
          </a:xfrm>
          <a:prstGeom prst="rect">
            <a:avLst/>
          </a:prstGeom>
        </p:spPr>
      </p:pic>
      <p:sp>
        <p:nvSpPr>
          <p:cNvPr id="7" name="Google Shape;112;p23">
            <a:extLst>
              <a:ext uri="{FF2B5EF4-FFF2-40B4-BE49-F238E27FC236}">
                <a16:creationId xmlns:a16="http://schemas.microsoft.com/office/drawing/2014/main" id="{71692ECB-0260-5C29-B7B7-FC9D1F139568}"/>
              </a:ext>
            </a:extLst>
          </p:cNvPr>
          <p:cNvSpPr txBox="1"/>
          <p:nvPr/>
        </p:nvSpPr>
        <p:spPr>
          <a:xfrm>
            <a:off x="613494" y="761888"/>
            <a:ext cx="2564421" cy="331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Baysor</a:t>
            </a:r>
            <a:r>
              <a:rPr lang="en-US" altLang="ko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run time information</a:t>
            </a:r>
            <a:endParaRPr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1EB16C9-A6C5-F978-915D-9E088DC75EAF}"/>
              </a:ext>
            </a:extLst>
          </p:cNvPr>
          <p:cNvCxnSpPr>
            <a:cxnSpLocks/>
          </p:cNvCxnSpPr>
          <p:nvPr/>
        </p:nvCxnSpPr>
        <p:spPr>
          <a:xfrm>
            <a:off x="546589" y="2675744"/>
            <a:ext cx="80508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B290AF2-50F7-8A39-946D-0FDDF456A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632" y="4186343"/>
            <a:ext cx="6523683" cy="405527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490C5A67-E222-2FDF-8D49-96AC78EA8AAC}"/>
              </a:ext>
            </a:extLst>
          </p:cNvPr>
          <p:cNvSpPr/>
          <p:nvPr/>
        </p:nvSpPr>
        <p:spPr>
          <a:xfrm rot="5400000">
            <a:off x="4077619" y="3939755"/>
            <a:ext cx="511371" cy="244545"/>
          </a:xfrm>
          <a:prstGeom prst="rightArrow">
            <a:avLst>
              <a:gd name="adj1" fmla="val 50000"/>
              <a:gd name="adj2" fmla="val 8116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86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>
          <a:extLst>
            <a:ext uri="{FF2B5EF4-FFF2-40B4-BE49-F238E27FC236}">
              <a16:creationId xmlns:a16="http://schemas.microsoft.com/office/drawing/2014/main" id="{87B3EF26-B036-BB34-91CA-AD02239E9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>
            <a:extLst>
              <a:ext uri="{FF2B5EF4-FFF2-40B4-BE49-F238E27FC236}">
                <a16:creationId xmlns:a16="http://schemas.microsoft.com/office/drawing/2014/main" id="{3873D01F-E2A0-62D8-C8BF-A2DCA1FAC8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725" y="1"/>
            <a:ext cx="82035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Results 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BB6657-4C8A-E625-279B-7CC370467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67" y="695047"/>
            <a:ext cx="3526908" cy="2436773"/>
          </a:xfrm>
          <a:prstGeom prst="rect">
            <a:avLst/>
          </a:prstGeom>
        </p:spPr>
      </p:pic>
      <p:sp>
        <p:nvSpPr>
          <p:cNvPr id="8" name="Google Shape;112;p23">
            <a:extLst>
              <a:ext uri="{FF2B5EF4-FFF2-40B4-BE49-F238E27FC236}">
                <a16:creationId xmlns:a16="http://schemas.microsoft.com/office/drawing/2014/main" id="{9846439A-391E-C682-E71A-8DC675505FBB}"/>
              </a:ext>
            </a:extLst>
          </p:cNvPr>
          <p:cNvSpPr txBox="1"/>
          <p:nvPr/>
        </p:nvSpPr>
        <p:spPr>
          <a:xfrm>
            <a:off x="1824636" y="3131820"/>
            <a:ext cx="1307970" cy="586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00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843219</a:t>
            </a:r>
            <a:r>
              <a:rPr lang="en-US" altLang="ko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transcripts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16635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cells</a:t>
            </a:r>
            <a:endParaRPr sz="10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12;p23">
            <a:extLst>
              <a:ext uri="{FF2B5EF4-FFF2-40B4-BE49-F238E27FC236}">
                <a16:creationId xmlns:a16="http://schemas.microsoft.com/office/drawing/2014/main" id="{F0086D5F-6A8F-9B6C-F9BA-62D5DDB645F3}"/>
              </a:ext>
            </a:extLst>
          </p:cNvPr>
          <p:cNvSpPr txBox="1"/>
          <p:nvPr/>
        </p:nvSpPr>
        <p:spPr>
          <a:xfrm>
            <a:off x="2134537" y="443587"/>
            <a:ext cx="68816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Baysor</a:t>
            </a:r>
            <a:endParaRPr sz="10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395669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>
          <a:extLst>
            <a:ext uri="{FF2B5EF4-FFF2-40B4-BE49-F238E27FC236}">
              <a16:creationId xmlns:a16="http://schemas.microsoft.com/office/drawing/2014/main" id="{CF7B22DD-C8AC-C162-F0B9-338774E88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>
            <a:extLst>
              <a:ext uri="{FF2B5EF4-FFF2-40B4-BE49-F238E27FC236}">
                <a16:creationId xmlns:a16="http://schemas.microsoft.com/office/drawing/2014/main" id="{BAAAAF59-7D79-F928-ECF8-CE1A0DE41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725" y="1"/>
            <a:ext cx="82035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Results 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25A595-A86F-AD8B-C9E8-4A76DEEA1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67" y="695047"/>
            <a:ext cx="3526908" cy="2436773"/>
          </a:xfrm>
          <a:prstGeom prst="rect">
            <a:avLst/>
          </a:prstGeom>
        </p:spPr>
      </p:pic>
      <p:sp>
        <p:nvSpPr>
          <p:cNvPr id="8" name="Google Shape;112;p23">
            <a:extLst>
              <a:ext uri="{FF2B5EF4-FFF2-40B4-BE49-F238E27FC236}">
                <a16:creationId xmlns:a16="http://schemas.microsoft.com/office/drawing/2014/main" id="{68CCB6B2-5AA1-3428-AE83-4CEE61295442}"/>
              </a:ext>
            </a:extLst>
          </p:cNvPr>
          <p:cNvSpPr txBox="1"/>
          <p:nvPr/>
        </p:nvSpPr>
        <p:spPr>
          <a:xfrm>
            <a:off x="1824636" y="3131820"/>
            <a:ext cx="1307970" cy="586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00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843219</a:t>
            </a:r>
            <a:r>
              <a:rPr lang="en-US" altLang="ko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transcripts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16635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cells</a:t>
            </a:r>
            <a:endParaRPr sz="10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A2BC70-9992-91A9-6018-7709F698A5D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2276"/>
          <a:stretch/>
        </p:blipFill>
        <p:spPr>
          <a:xfrm>
            <a:off x="2822704" y="1119583"/>
            <a:ext cx="3586907" cy="3039310"/>
          </a:xfrm>
          <a:prstGeom prst="rect">
            <a:avLst/>
          </a:prstGeom>
        </p:spPr>
      </p:pic>
      <p:sp>
        <p:nvSpPr>
          <p:cNvPr id="10" name="Google Shape;112;p23">
            <a:extLst>
              <a:ext uri="{FF2B5EF4-FFF2-40B4-BE49-F238E27FC236}">
                <a16:creationId xmlns:a16="http://schemas.microsoft.com/office/drawing/2014/main" id="{4E141EAC-E440-2564-E414-397423B5690E}"/>
              </a:ext>
            </a:extLst>
          </p:cNvPr>
          <p:cNvSpPr txBox="1"/>
          <p:nvPr/>
        </p:nvSpPr>
        <p:spPr>
          <a:xfrm>
            <a:off x="2134537" y="443587"/>
            <a:ext cx="68816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Baysor</a:t>
            </a:r>
            <a:endParaRPr sz="10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12;p23">
            <a:extLst>
              <a:ext uri="{FF2B5EF4-FFF2-40B4-BE49-F238E27FC236}">
                <a16:creationId xmlns:a16="http://schemas.microsoft.com/office/drawing/2014/main" id="{EFF87C81-11D0-8190-EC14-6F31A95A3FCC}"/>
              </a:ext>
            </a:extLst>
          </p:cNvPr>
          <p:cNvSpPr txBox="1"/>
          <p:nvPr/>
        </p:nvSpPr>
        <p:spPr>
          <a:xfrm>
            <a:off x="4294933" y="877717"/>
            <a:ext cx="68816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Scanpy</a:t>
            </a:r>
            <a:endParaRPr sz="10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706D3DA-F6AD-EC3B-277D-3C34F981DBFE}"/>
              </a:ext>
            </a:extLst>
          </p:cNvPr>
          <p:cNvCxnSpPr/>
          <p:nvPr/>
        </p:nvCxnSpPr>
        <p:spPr>
          <a:xfrm>
            <a:off x="1556725" y="3527215"/>
            <a:ext cx="1843790" cy="6220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581095C-631A-A0F8-5086-D80843A01539}"/>
              </a:ext>
            </a:extLst>
          </p:cNvPr>
          <p:cNvSpPr txBox="1"/>
          <p:nvPr/>
        </p:nvSpPr>
        <p:spPr>
          <a:xfrm rot="1122723">
            <a:off x="1461761" y="3841370"/>
            <a:ext cx="1630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en-US" sz="1000" i="1" dirty="0"/>
              <a:t>convert segmentation.csv</a:t>
            </a:r>
            <a:br>
              <a:rPr kumimoji="1" lang="en-US" altLang="en-US" sz="1000" i="1" dirty="0"/>
            </a:br>
            <a:r>
              <a:rPr kumimoji="1" lang="en-US" altLang="en-US" sz="1000" i="1" dirty="0"/>
              <a:t>to </a:t>
            </a:r>
            <a:r>
              <a:rPr kumimoji="1" lang="en-US" altLang="en-US" sz="1000" i="1" dirty="0" err="1"/>
              <a:t>Anndata</a:t>
            </a:r>
            <a:endParaRPr kumimoji="1" lang="ko-Kore-KR" alt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3199725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>
          <a:extLst>
            <a:ext uri="{FF2B5EF4-FFF2-40B4-BE49-F238E27FC236}">
              <a16:creationId xmlns:a16="http://schemas.microsoft.com/office/drawing/2014/main" id="{9CC77982-8BEA-C342-19D0-89E6A8B6E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>
            <a:extLst>
              <a:ext uri="{FF2B5EF4-FFF2-40B4-BE49-F238E27FC236}">
                <a16:creationId xmlns:a16="http://schemas.microsoft.com/office/drawing/2014/main" id="{24E1A2D0-C014-7A61-7443-3671594A42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725" y="1"/>
            <a:ext cx="82035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Results 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7B5308-5BA5-D4D3-F815-D58A57DD6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67" y="695047"/>
            <a:ext cx="3526908" cy="2436773"/>
          </a:xfrm>
          <a:prstGeom prst="rect">
            <a:avLst/>
          </a:prstGeom>
        </p:spPr>
      </p:pic>
      <p:sp>
        <p:nvSpPr>
          <p:cNvPr id="8" name="Google Shape;112;p23">
            <a:extLst>
              <a:ext uri="{FF2B5EF4-FFF2-40B4-BE49-F238E27FC236}">
                <a16:creationId xmlns:a16="http://schemas.microsoft.com/office/drawing/2014/main" id="{1F5D8A93-E479-B817-E69A-61FC8A4774F9}"/>
              </a:ext>
            </a:extLst>
          </p:cNvPr>
          <p:cNvSpPr txBox="1"/>
          <p:nvPr/>
        </p:nvSpPr>
        <p:spPr>
          <a:xfrm>
            <a:off x="1824636" y="3131820"/>
            <a:ext cx="1307970" cy="586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00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843219</a:t>
            </a:r>
            <a:r>
              <a:rPr lang="en-US" altLang="ko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transcripts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16635</a:t>
            </a:r>
            <a:r>
              <a:rPr lang="en-US" sz="1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cells</a:t>
            </a:r>
            <a:endParaRPr sz="10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5E03F6-34BB-10A9-C577-6E11A05EE9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2276"/>
          <a:stretch/>
        </p:blipFill>
        <p:spPr>
          <a:xfrm>
            <a:off x="2822704" y="1119583"/>
            <a:ext cx="3586907" cy="3039310"/>
          </a:xfrm>
          <a:prstGeom prst="rect">
            <a:avLst/>
          </a:prstGeom>
        </p:spPr>
      </p:pic>
      <p:sp>
        <p:nvSpPr>
          <p:cNvPr id="10" name="Google Shape;112;p23">
            <a:extLst>
              <a:ext uri="{FF2B5EF4-FFF2-40B4-BE49-F238E27FC236}">
                <a16:creationId xmlns:a16="http://schemas.microsoft.com/office/drawing/2014/main" id="{4B8336A4-C299-5D00-3372-6297BCE8650C}"/>
              </a:ext>
            </a:extLst>
          </p:cNvPr>
          <p:cNvSpPr txBox="1"/>
          <p:nvPr/>
        </p:nvSpPr>
        <p:spPr>
          <a:xfrm>
            <a:off x="2134537" y="443587"/>
            <a:ext cx="68816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Baysor</a:t>
            </a:r>
            <a:endParaRPr sz="10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12;p23">
            <a:extLst>
              <a:ext uri="{FF2B5EF4-FFF2-40B4-BE49-F238E27FC236}">
                <a16:creationId xmlns:a16="http://schemas.microsoft.com/office/drawing/2014/main" id="{45ABC096-69BE-6CFC-1604-C9883176AF6C}"/>
              </a:ext>
            </a:extLst>
          </p:cNvPr>
          <p:cNvSpPr txBox="1"/>
          <p:nvPr/>
        </p:nvSpPr>
        <p:spPr>
          <a:xfrm>
            <a:off x="4294933" y="877717"/>
            <a:ext cx="68816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Scanpy</a:t>
            </a:r>
            <a:endParaRPr sz="10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55434A4-052E-0381-06FE-9DCC152B8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2847" y="1377895"/>
            <a:ext cx="3412039" cy="3388414"/>
          </a:xfrm>
          <a:prstGeom prst="rect">
            <a:avLst/>
          </a:prstGeom>
        </p:spPr>
      </p:pic>
      <p:sp>
        <p:nvSpPr>
          <p:cNvPr id="15" name="Google Shape;112;p23">
            <a:extLst>
              <a:ext uri="{FF2B5EF4-FFF2-40B4-BE49-F238E27FC236}">
                <a16:creationId xmlns:a16="http://schemas.microsoft.com/office/drawing/2014/main" id="{FC8E5A98-1DA5-B174-87AE-C1C6E8B215D7}"/>
              </a:ext>
            </a:extLst>
          </p:cNvPr>
          <p:cNvSpPr txBox="1"/>
          <p:nvPr/>
        </p:nvSpPr>
        <p:spPr>
          <a:xfrm>
            <a:off x="6413256" y="1182517"/>
            <a:ext cx="95122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SpatialData</a:t>
            </a:r>
            <a:endParaRPr sz="10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418BB4FF-D7E2-8D4E-FE2F-667790DE5A97}"/>
              </a:ext>
            </a:extLst>
          </p:cNvPr>
          <p:cNvCxnSpPr/>
          <p:nvPr/>
        </p:nvCxnSpPr>
        <p:spPr>
          <a:xfrm>
            <a:off x="1556725" y="3527215"/>
            <a:ext cx="1843790" cy="6220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808453A-0438-339C-E6C0-ACD33E9B7422}"/>
              </a:ext>
            </a:extLst>
          </p:cNvPr>
          <p:cNvSpPr txBox="1"/>
          <p:nvPr/>
        </p:nvSpPr>
        <p:spPr>
          <a:xfrm rot="1122723">
            <a:off x="1461761" y="3841370"/>
            <a:ext cx="1630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en-US" sz="1000" i="1" dirty="0"/>
              <a:t>convert segmentation.csv</a:t>
            </a:r>
            <a:br>
              <a:rPr kumimoji="1" lang="en-US" altLang="en-US" sz="1000" i="1" dirty="0"/>
            </a:br>
            <a:r>
              <a:rPr kumimoji="1" lang="en-US" altLang="en-US" sz="1000" i="1" dirty="0"/>
              <a:t>to </a:t>
            </a:r>
            <a:r>
              <a:rPr kumimoji="1" lang="en-US" altLang="en-US" sz="1000" i="1" dirty="0" err="1"/>
              <a:t>Anndata</a:t>
            </a:r>
            <a:endParaRPr kumimoji="1" lang="ko-Kore-KR" altLang="en-US" sz="1000" i="1" dirty="0"/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D65D8D62-7259-1CB9-BDF9-EEF31737A00D}"/>
              </a:ext>
            </a:extLst>
          </p:cNvPr>
          <p:cNvCxnSpPr/>
          <p:nvPr/>
        </p:nvCxnSpPr>
        <p:spPr>
          <a:xfrm>
            <a:off x="4061205" y="4170322"/>
            <a:ext cx="1843790" cy="6220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07D8A7D-32CE-BCC7-098D-2CA0573FC06A}"/>
              </a:ext>
            </a:extLst>
          </p:cNvPr>
          <p:cNvSpPr txBox="1"/>
          <p:nvPr/>
        </p:nvSpPr>
        <p:spPr>
          <a:xfrm rot="1122723">
            <a:off x="3887843" y="4476999"/>
            <a:ext cx="1975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en-US" sz="1000" i="1" dirty="0"/>
              <a:t>combine </a:t>
            </a:r>
            <a:r>
              <a:rPr kumimoji="1" lang="en-US" altLang="en-US" sz="1000" i="1" dirty="0" err="1"/>
              <a:t>Anndata</a:t>
            </a:r>
            <a:r>
              <a:rPr kumimoji="1" lang="en-US" altLang="en-US" sz="1000" i="1" dirty="0"/>
              <a:t>, </a:t>
            </a:r>
            <a:r>
              <a:rPr kumimoji="1" lang="en-US" altLang="en-US" sz="1000" i="1" dirty="0" err="1"/>
              <a:t>Polygon.json</a:t>
            </a:r>
            <a:br>
              <a:rPr kumimoji="1" lang="en-US" altLang="en-US" sz="1000" i="1" dirty="0"/>
            </a:br>
            <a:r>
              <a:rPr kumimoji="1" lang="en-US" altLang="en-US" sz="1000" i="1" dirty="0"/>
              <a:t>with </a:t>
            </a:r>
            <a:r>
              <a:rPr kumimoji="1" lang="en-US" altLang="en-US" sz="1000" i="1" dirty="0" err="1"/>
              <a:t>Spatialdata</a:t>
            </a:r>
            <a:endParaRPr kumimoji="1" lang="ko-Kore-KR" alt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31868844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52AE34-8636-A110-BE02-0AE6C2089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250" y="1083204"/>
            <a:ext cx="8653500" cy="3923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en-US" altLang="ko-KR" sz="4050" dirty="0"/>
              <a:t>Thank you for listening!</a:t>
            </a:r>
            <a:endParaRPr lang="ko-KR" altLang="en-US" sz="405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C929B9-6D52-06BD-4068-D60D20BC5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9E91B-2FAF-40FC-9AE6-43D369B6E4F1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2" name="AutoShape 2" descr="Untitled">
            <a:extLst>
              <a:ext uri="{FF2B5EF4-FFF2-40B4-BE49-F238E27FC236}">
                <a16:creationId xmlns:a16="http://schemas.microsoft.com/office/drawing/2014/main" id="{7F90BFF4-C980-C055-B778-1252E427209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1481267" cy="148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050"/>
          </a:p>
        </p:txBody>
      </p:sp>
    </p:spTree>
    <p:extLst>
      <p:ext uri="{BB962C8B-B14F-4D97-AF65-F5344CB8AC3E}">
        <p14:creationId xmlns:p14="http://schemas.microsoft.com/office/powerpoint/2010/main" val="5704173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>
          <a:extLst>
            <a:ext uri="{FF2B5EF4-FFF2-40B4-BE49-F238E27FC236}">
              <a16:creationId xmlns:a16="http://schemas.microsoft.com/office/drawing/2014/main" id="{833CCDE5-63FE-F262-C92E-DE4443773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>
            <a:extLst>
              <a:ext uri="{FF2B5EF4-FFF2-40B4-BE49-F238E27FC236}">
                <a16:creationId xmlns:a16="http://schemas.microsoft.com/office/drawing/2014/main" id="{D09C428B-463D-F4C6-B1F8-DD075B559E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7917" y="2459324"/>
            <a:ext cx="82035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tx1"/>
                </a:solidFill>
              </a:rPr>
              <a:t>+ Tried our best.. but</a:t>
            </a:r>
            <a:endParaRPr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501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108;p23"/>
          <p:cNvSpPr txBox="1">
            <a:spLocks noGrp="1"/>
          </p:cNvSpPr>
          <p:nvPr>
            <p:ph type="title"/>
          </p:nvPr>
        </p:nvSpPr>
        <p:spPr>
          <a:xfrm>
            <a:off x="254724" y="0"/>
            <a:ext cx="8203502" cy="460802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+mn-lt"/>
              </a:rPr>
              <a:t>FICTURE</a:t>
            </a:r>
          </a:p>
        </p:txBody>
      </p:sp>
      <p:pic>
        <p:nvPicPr>
          <p:cNvPr id="384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141" y="3417976"/>
            <a:ext cx="3912575" cy="1181155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Pixel.sorted.tsv.gz ( pixel level data)"/>
          <p:cNvSpPr txBox="1"/>
          <p:nvPr/>
        </p:nvSpPr>
        <p:spPr>
          <a:xfrm>
            <a:off x="1650897" y="4695882"/>
            <a:ext cx="2927063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r>
              <a:rPr dirty="0"/>
              <a:t>Pixel.sorted.tsv.gz ( pixel level data)</a:t>
            </a:r>
          </a:p>
        </p:txBody>
      </p:sp>
      <p:pic>
        <p:nvPicPr>
          <p:cNvPr id="386" name="붙여넣은 동영상.png" descr="붙여넣은 동영상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357" y="919168"/>
            <a:ext cx="1487805" cy="1490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붙여넣은 동영상.png" descr="붙여넣은 동영상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1328" y="919168"/>
            <a:ext cx="1480935" cy="1483903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Result of LDA modeling…"/>
          <p:cNvSpPr txBox="1"/>
          <p:nvPr/>
        </p:nvSpPr>
        <p:spPr>
          <a:xfrm>
            <a:off x="4383357" y="2456749"/>
            <a:ext cx="3157106" cy="49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/>
            <a:r>
              <a:t>Result of LDA modeling</a:t>
            </a:r>
          </a:p>
          <a:p>
            <a:pPr algn="ctr"/>
            <a:r>
              <a:t>(Hexagon level)</a:t>
            </a:r>
          </a:p>
        </p:txBody>
      </p:sp>
      <p:pic>
        <p:nvPicPr>
          <p:cNvPr id="389" name="이미지" descr="이미지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656" y="953263"/>
            <a:ext cx="1899775" cy="556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0" name="이미지" descr="이미지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583" y="1919069"/>
            <a:ext cx="1657921" cy="737297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Transform"/>
          <p:cNvSpPr txBox="1"/>
          <p:nvPr/>
        </p:nvSpPr>
        <p:spPr>
          <a:xfrm>
            <a:off x="1448985" y="1559271"/>
            <a:ext cx="907626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r>
              <a:t>Transform</a:t>
            </a:r>
          </a:p>
        </p:txBody>
      </p:sp>
      <p:sp>
        <p:nvSpPr>
          <p:cNvPr id="392" name="선"/>
          <p:cNvSpPr/>
          <p:nvPr/>
        </p:nvSpPr>
        <p:spPr>
          <a:xfrm>
            <a:off x="2403300" y="2287717"/>
            <a:ext cx="1899776" cy="1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93" name="Preprocessing…"/>
          <p:cNvSpPr txBox="1"/>
          <p:nvPr/>
        </p:nvSpPr>
        <p:spPr>
          <a:xfrm>
            <a:off x="2540085" y="2026916"/>
            <a:ext cx="1626206" cy="49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Preprocessing</a:t>
            </a:r>
          </a:p>
          <a:p>
            <a:pPr algn="ctr"/>
            <a:r>
              <a:t>(training hexagons)</a:t>
            </a:r>
          </a:p>
        </p:txBody>
      </p:sp>
      <p:sp>
        <p:nvSpPr>
          <p:cNvPr id="394" name="선"/>
          <p:cNvSpPr/>
          <p:nvPr/>
        </p:nvSpPr>
        <p:spPr>
          <a:xfrm>
            <a:off x="4791389" y="2582826"/>
            <a:ext cx="1" cy="737297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95" name="선"/>
          <p:cNvSpPr/>
          <p:nvPr/>
        </p:nvSpPr>
        <p:spPr>
          <a:xfrm flipV="1">
            <a:off x="5445740" y="3940423"/>
            <a:ext cx="524858" cy="1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pic>
        <p:nvPicPr>
          <p:cNvPr id="396" name="스크린샷 2025-02-21 오후 12.11.33.png" descr="스크린샷 2025-02-21 오후 12.11.33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2765" y="3115228"/>
            <a:ext cx="1480933" cy="1483903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Google Shape;112;p23"/>
          <p:cNvSpPr txBox="1"/>
          <p:nvPr/>
        </p:nvSpPr>
        <p:spPr>
          <a:xfrm>
            <a:off x="6311819" y="4562612"/>
            <a:ext cx="2325525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5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Maybe cropping issue?</a:t>
            </a:r>
          </a:p>
        </p:txBody>
      </p:sp>
      <p:sp>
        <p:nvSpPr>
          <p:cNvPr id="398" name="Cropped…"/>
          <p:cNvSpPr txBox="1"/>
          <p:nvPr/>
        </p:nvSpPr>
        <p:spPr>
          <a:xfrm>
            <a:off x="2471095" y="957268"/>
            <a:ext cx="1286667" cy="49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Cropped </a:t>
            </a:r>
          </a:p>
          <a:p>
            <a:pPr algn="ctr"/>
            <a:r>
              <a:t>VisiumHD data</a:t>
            </a:r>
          </a:p>
        </p:txBody>
      </p:sp>
      <p:sp>
        <p:nvSpPr>
          <p:cNvPr id="399" name="Pixel level…"/>
          <p:cNvSpPr txBox="1"/>
          <p:nvPr/>
        </p:nvSpPr>
        <p:spPr>
          <a:xfrm>
            <a:off x="3898160" y="2694465"/>
            <a:ext cx="904588" cy="49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Pixel level</a:t>
            </a:r>
          </a:p>
          <a:p>
            <a:pPr algn="ctr"/>
            <a:r>
              <a:t>Decoding</a:t>
            </a:r>
          </a:p>
        </p:txBody>
      </p:sp>
      <p:sp>
        <p:nvSpPr>
          <p:cNvPr id="400" name="Visualization"/>
          <p:cNvSpPr txBox="1"/>
          <p:nvPr/>
        </p:nvSpPr>
        <p:spPr>
          <a:xfrm>
            <a:off x="5158597" y="4123245"/>
            <a:ext cx="109914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r>
              <a:t>Visualization</a:t>
            </a:r>
          </a:p>
        </p:txBody>
      </p:sp>
      <p:sp>
        <p:nvSpPr>
          <p:cNvPr id="401" name="선"/>
          <p:cNvSpPr/>
          <p:nvPr/>
        </p:nvSpPr>
        <p:spPr>
          <a:xfrm>
            <a:off x="1456543" y="1559271"/>
            <a:ext cx="1" cy="296807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02" name="Visium HD Human CRC tissue"/>
          <p:cNvSpPr txBox="1"/>
          <p:nvPr/>
        </p:nvSpPr>
        <p:spPr>
          <a:xfrm>
            <a:off x="461251" y="526561"/>
            <a:ext cx="2993645" cy="32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spcBef>
                <a:spcPts val="1600"/>
              </a:spcBef>
              <a:defRPr sz="1600" b="1">
                <a:solidFill>
                  <a:srgbClr val="000000">
                    <a:alpha val="87059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Visium HD Human CRC tissue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108;p23"/>
          <p:cNvSpPr txBox="1">
            <a:spLocks noGrp="1"/>
          </p:cNvSpPr>
          <p:nvPr>
            <p:ph type="title"/>
          </p:nvPr>
        </p:nvSpPr>
        <p:spPr>
          <a:xfrm>
            <a:off x="254724" y="0"/>
            <a:ext cx="8203502" cy="460802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latin typeface="+mn-lt"/>
              </a:rPr>
              <a:t>FICTURE</a:t>
            </a:r>
            <a:endParaRPr dirty="0"/>
          </a:p>
        </p:txBody>
      </p:sp>
      <p:sp>
        <p:nvSpPr>
          <p:cNvPr id="405" name="Vizgen MERSCOPE mouse liver"/>
          <p:cNvSpPr txBox="1"/>
          <p:nvPr/>
        </p:nvSpPr>
        <p:spPr>
          <a:xfrm>
            <a:off x="671749" y="731636"/>
            <a:ext cx="3148280" cy="32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spcBef>
                <a:spcPts val="1600"/>
              </a:spcBef>
              <a:defRPr sz="1600" b="1">
                <a:solidFill>
                  <a:srgbClr val="000000">
                    <a:alpha val="87059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Vizgen MERSCOPE mouse liver</a:t>
            </a:r>
          </a:p>
        </p:txBody>
      </p:sp>
      <p:pic>
        <p:nvPicPr>
          <p:cNvPr id="406" name="붙여넣은 동영상.png" descr="붙여넣은 동영상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55" y="1368017"/>
            <a:ext cx="2061443" cy="2133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7" name="붙여넣은 동영상.png" descr="붙여넣은 동영상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1162" y="1368017"/>
            <a:ext cx="2061443" cy="2133720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Result of LDA modeling…"/>
          <p:cNvSpPr txBox="1"/>
          <p:nvPr/>
        </p:nvSpPr>
        <p:spPr>
          <a:xfrm>
            <a:off x="1406131" y="3612052"/>
            <a:ext cx="3157106" cy="49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/>
            <a:r>
              <a:t>Result of LDA modeling</a:t>
            </a:r>
          </a:p>
          <a:p>
            <a:pPr algn="ctr"/>
            <a:r>
              <a:t>(Hexagon level)</a:t>
            </a:r>
          </a:p>
        </p:txBody>
      </p:sp>
      <p:pic>
        <p:nvPicPr>
          <p:cNvPr id="409" name="붙여넣은 동영상.png" descr="붙여넣은 동영상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5702477" y="895921"/>
            <a:ext cx="2875834" cy="2875834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Result of decoding…"/>
          <p:cNvSpPr txBox="1"/>
          <p:nvPr/>
        </p:nvSpPr>
        <p:spPr>
          <a:xfrm>
            <a:off x="5561841" y="3856930"/>
            <a:ext cx="3157106" cy="49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/>
            <a:r>
              <a:t>Result of decoding</a:t>
            </a:r>
          </a:p>
          <a:p>
            <a:pPr algn="ctr"/>
            <a:r>
              <a:t>(Pixel level)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>
          <a:extLst>
            <a:ext uri="{FF2B5EF4-FFF2-40B4-BE49-F238E27FC236}">
              <a16:creationId xmlns:a16="http://schemas.microsoft.com/office/drawing/2014/main" id="{833CCDE5-63FE-F262-C92E-DE4443773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>
            <a:extLst>
              <a:ext uri="{FF2B5EF4-FFF2-40B4-BE49-F238E27FC236}">
                <a16:creationId xmlns:a16="http://schemas.microsoft.com/office/drawing/2014/main" id="{D09C428B-463D-F4C6-B1F8-DD075B559E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725" y="1"/>
            <a:ext cx="82035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SCS</a:t>
            </a:r>
            <a:endParaRPr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3B2982-7EFD-E3C8-667C-B8AA19A90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48" y="1339983"/>
            <a:ext cx="2836024" cy="27116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1E70948-9D7D-051D-CB1E-49CF10DD4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6925" y="679874"/>
            <a:ext cx="4076913" cy="20444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0990C85-29DF-7172-3172-38534E984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6727" y="2849691"/>
            <a:ext cx="2170894" cy="21230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CDA3878-6161-6159-9527-5DDDC67843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1225" y="2888984"/>
            <a:ext cx="2090534" cy="20444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B713E8-3A4A-33C2-FF80-595E97E82284}"/>
              </a:ext>
            </a:extLst>
          </p:cNvPr>
          <p:cNvSpPr txBox="1"/>
          <p:nvPr/>
        </p:nvSpPr>
        <p:spPr>
          <a:xfrm>
            <a:off x="290220" y="472640"/>
            <a:ext cx="3675249" cy="1202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Run with </a:t>
            </a:r>
            <a:r>
              <a:rPr lang="en-US" altLang="ko-KR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Github</a:t>
            </a:r>
            <a:r>
              <a:rPr lang="en-US" altLang="ko-KR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Dataset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- Mouse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brain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ko-KR" altLang="en-US" sz="18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DE1A96-700C-10E7-234F-257A3124A2A4}"/>
              </a:ext>
            </a:extLst>
          </p:cNvPr>
          <p:cNvSpPr txBox="1"/>
          <p:nvPr/>
        </p:nvSpPr>
        <p:spPr>
          <a:xfrm>
            <a:off x="5247706" y="416449"/>
            <a:ext cx="2587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 dirty="0">
                <a:solidFill>
                  <a:srgbClr val="0D0D0D"/>
                </a:solidFill>
                <a:effectLst/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position and shape of cells</a:t>
            </a:r>
            <a:endParaRPr lang="ko-KR" altLang="en-US" dirty="0">
              <a:latin typeface="+mj-lt"/>
              <a:cs typeface="Open Sans" panose="020B06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C02DF3-1136-489F-164A-3800E92DD3D4}"/>
              </a:ext>
            </a:extLst>
          </p:cNvPr>
          <p:cNvSpPr txBox="1"/>
          <p:nvPr/>
        </p:nvSpPr>
        <p:spPr>
          <a:xfrm>
            <a:off x="4190540" y="4844089"/>
            <a:ext cx="2587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D0D0D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  <a:r>
              <a:rPr lang="en-US" altLang="ko-KR" i="0" dirty="0">
                <a:solidFill>
                  <a:srgbClr val="0D0D0D"/>
                </a:solidFill>
                <a:effectLst/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ell boundaries</a:t>
            </a:r>
            <a:endParaRPr lang="ko-KR" altLang="en-US" dirty="0">
              <a:latin typeface="+mj-lt"/>
              <a:cs typeface="Open Sans" panose="020B06060305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440DA3-EF69-D310-2681-332A9B9CFF02}"/>
              </a:ext>
            </a:extLst>
          </p:cNvPr>
          <p:cNvSpPr txBox="1"/>
          <p:nvPr/>
        </p:nvSpPr>
        <p:spPr>
          <a:xfrm>
            <a:off x="6215640" y="4844089"/>
            <a:ext cx="2587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D0D0D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  <a:r>
              <a:rPr lang="en-US" altLang="ko-KR" i="0" dirty="0">
                <a:solidFill>
                  <a:srgbClr val="0D0D0D"/>
                </a:solidFill>
                <a:effectLst/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ell segmentation</a:t>
            </a:r>
            <a:endParaRPr lang="ko-KR" altLang="en-US" dirty="0">
              <a:latin typeface="+mj-lt"/>
              <a:cs typeface="Open Sans" panose="020B060603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2CB56C-7DED-8298-F95F-8A68F7A2FBBB}"/>
              </a:ext>
            </a:extLst>
          </p:cNvPr>
          <p:cNvSpPr txBox="1"/>
          <p:nvPr/>
        </p:nvSpPr>
        <p:spPr>
          <a:xfrm>
            <a:off x="863440" y="4326536"/>
            <a:ext cx="2918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FF0000"/>
                </a:solidFill>
              </a:rPr>
              <a:t>Maybe cropping issue?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763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B2019F88-F5A2-28DC-929E-833E3D73F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>
            <a:extLst>
              <a:ext uri="{FF2B5EF4-FFF2-40B4-BE49-F238E27FC236}">
                <a16:creationId xmlns:a16="http://schemas.microsoft.com/office/drawing/2014/main" id="{437B0FE6-E57F-502B-3313-E36CB0652F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725" y="1"/>
            <a:ext cx="82035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r>
              <a:rPr lang="en-US" altLang="ko" dirty="0"/>
              <a:t>1</a:t>
            </a:r>
            <a:r>
              <a:rPr lang="ko" dirty="0"/>
              <a:t> </a:t>
            </a:r>
            <a:r>
              <a:rPr lang="en-US" altLang="ko" dirty="0"/>
              <a:t>achievement</a:t>
            </a:r>
            <a:endParaRPr dirty="0"/>
          </a:p>
        </p:txBody>
      </p:sp>
      <p:sp>
        <p:nvSpPr>
          <p:cNvPr id="96" name="Google Shape;96;p21">
            <a:extLst>
              <a:ext uri="{FF2B5EF4-FFF2-40B4-BE49-F238E27FC236}">
                <a16:creationId xmlns:a16="http://schemas.microsoft.com/office/drawing/2014/main" id="{60D7AD85-A2DD-E166-C336-EB554A2750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4725" y="1655275"/>
            <a:ext cx="8653500" cy="25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85127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AutoNum type="arabicPeriod"/>
            </a:pPr>
            <a:r>
              <a:rPr lang="ko" sz="2900" b="1" dirty="0"/>
              <a:t>Best Practices for ST Data Analysis</a:t>
            </a:r>
            <a:endParaRPr lang="en-US" altLang="ko" sz="2900" b="1" dirty="0"/>
          </a:p>
          <a:p>
            <a:pPr marL="457200" lvl="0" indent="-385127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AutoNum type="arabicPeriod"/>
            </a:pPr>
            <a:endParaRPr lang="en-US" altLang="ko" sz="2900" b="1" dirty="0"/>
          </a:p>
          <a:p>
            <a:pPr marL="72073" lvl="0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en-US" altLang="ko" sz="2900" b="1" dirty="0">
                <a:solidFill>
                  <a:schemeClr val="tx1"/>
                </a:solidFill>
              </a:rPr>
              <a:t>2. </a:t>
            </a:r>
            <a:r>
              <a:rPr lang="ko" sz="2900" b="1" dirty="0">
                <a:solidFill>
                  <a:schemeClr val="tx1"/>
                </a:solidFill>
              </a:rPr>
              <a:t>Spatial Cell-type Classifier</a:t>
            </a:r>
            <a:endParaRPr sz="2900" b="1" dirty="0">
              <a:solidFill>
                <a:schemeClr val="tx1"/>
              </a:solidFill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137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83ECB7-C175-0800-E642-B43B9503B022}"/>
              </a:ext>
            </a:extLst>
          </p:cNvPr>
          <p:cNvCxnSpPr/>
          <p:nvPr/>
        </p:nvCxnSpPr>
        <p:spPr>
          <a:xfrm flipV="1">
            <a:off x="2150956" y="2994337"/>
            <a:ext cx="4823138" cy="6761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86B43AC-B4B9-35EE-86A8-72F0E39D4223}"/>
              </a:ext>
            </a:extLst>
          </p:cNvPr>
          <p:cNvCxnSpPr>
            <a:cxnSpLocks/>
          </p:cNvCxnSpPr>
          <p:nvPr/>
        </p:nvCxnSpPr>
        <p:spPr>
          <a:xfrm flipH="1" flipV="1">
            <a:off x="2169906" y="2994337"/>
            <a:ext cx="4823138" cy="6761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444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>
          <a:extLst>
            <a:ext uri="{FF2B5EF4-FFF2-40B4-BE49-F238E27FC236}">
              <a16:creationId xmlns:a16="http://schemas.microsoft.com/office/drawing/2014/main" id="{CDD3995E-289D-A49A-D2C5-F1882CF01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>
            <a:extLst>
              <a:ext uri="{FF2B5EF4-FFF2-40B4-BE49-F238E27FC236}">
                <a16:creationId xmlns:a16="http://schemas.microsoft.com/office/drawing/2014/main" id="{035AA093-BA85-2EAB-A0B2-9B7B70CA70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725" y="1"/>
            <a:ext cx="82035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1. </a:t>
            </a:r>
            <a:r>
              <a:rPr lang="en-US" altLang="ko" dirty="0" err="1"/>
              <a:t>Visium</a:t>
            </a:r>
            <a:r>
              <a:rPr lang="en-US" altLang="ko" dirty="0"/>
              <a:t> HD – </a:t>
            </a:r>
            <a:r>
              <a:rPr lang="en-US" altLang="ko" dirty="0" err="1"/>
              <a:t>SpatialData</a:t>
            </a:r>
            <a:r>
              <a:rPr lang="en-US" altLang="ko" dirty="0"/>
              <a:t> - </a:t>
            </a:r>
            <a:r>
              <a:rPr lang="en-US" altLang="ko" dirty="0" err="1"/>
              <a:t>napari</a:t>
            </a:r>
            <a:endParaRPr dirty="0"/>
          </a:p>
        </p:txBody>
      </p:sp>
      <p:pic>
        <p:nvPicPr>
          <p:cNvPr id="1026" name="Picture 2" descr="HD Products: Visium HD Spatial Gene Expression - 10x Genomics">
            <a:extLst>
              <a:ext uri="{FF2B5EF4-FFF2-40B4-BE49-F238E27FC236}">
                <a16:creationId xmlns:a16="http://schemas.microsoft.com/office/drawing/2014/main" id="{41C0C1C8-06DA-D079-8CD1-D6B290489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08" y="1767892"/>
            <a:ext cx="2415210" cy="188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110;p23">
            <a:extLst>
              <a:ext uri="{FF2B5EF4-FFF2-40B4-BE49-F238E27FC236}">
                <a16:creationId xmlns:a16="http://schemas.microsoft.com/office/drawing/2014/main" id="{0DCCF8DC-BD82-877A-50AF-6CC81EAED46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4122" y="2416791"/>
            <a:ext cx="2864058" cy="701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11;p23">
            <a:extLst>
              <a:ext uri="{FF2B5EF4-FFF2-40B4-BE49-F238E27FC236}">
                <a16:creationId xmlns:a16="http://schemas.microsoft.com/office/drawing/2014/main" id="{7EDBAC0C-0DE7-A599-6E19-2F21B7D0C4B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9268" y="2450500"/>
            <a:ext cx="629876" cy="7010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12;p23">
            <a:extLst>
              <a:ext uri="{FF2B5EF4-FFF2-40B4-BE49-F238E27FC236}">
                <a16:creationId xmlns:a16="http://schemas.microsoft.com/office/drawing/2014/main" id="{179D0DCE-4CB2-A6EB-7F0B-DC79A38F4613}"/>
              </a:ext>
            </a:extLst>
          </p:cNvPr>
          <p:cNvSpPr txBox="1"/>
          <p:nvPr/>
        </p:nvSpPr>
        <p:spPr>
          <a:xfrm>
            <a:off x="7868026" y="2496396"/>
            <a:ext cx="1191106" cy="606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napari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화살표: 왼쪽/오른쪽 17">
            <a:extLst>
              <a:ext uri="{FF2B5EF4-FFF2-40B4-BE49-F238E27FC236}">
                <a16:creationId xmlns:a16="http://schemas.microsoft.com/office/drawing/2014/main" id="{8ED016C7-93C0-76E8-D7AE-B257ED21490C}"/>
              </a:ext>
            </a:extLst>
          </p:cNvPr>
          <p:cNvSpPr/>
          <p:nvPr/>
        </p:nvSpPr>
        <p:spPr>
          <a:xfrm>
            <a:off x="6347990" y="2677357"/>
            <a:ext cx="741658" cy="252152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8A45704A-B513-E392-BFFF-618BC9FB555A}"/>
              </a:ext>
            </a:extLst>
          </p:cNvPr>
          <p:cNvSpPr/>
          <p:nvPr/>
        </p:nvSpPr>
        <p:spPr>
          <a:xfrm>
            <a:off x="2686414" y="2684964"/>
            <a:ext cx="511371" cy="2445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2557F6-9675-BBC0-C545-51611A73732E}"/>
              </a:ext>
            </a:extLst>
          </p:cNvPr>
          <p:cNvSpPr txBox="1"/>
          <p:nvPr/>
        </p:nvSpPr>
        <p:spPr>
          <a:xfrm>
            <a:off x="858349" y="3238515"/>
            <a:ext cx="10511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Visium</a:t>
            </a:r>
            <a:r>
              <a:rPr lang="en-US" altLang="ko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HD</a:t>
            </a:r>
            <a:endParaRPr lang="en-US" altLang="ko-KR" sz="1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5854D7-6008-598E-6358-39E95B427A3B}"/>
              </a:ext>
            </a:extLst>
          </p:cNvPr>
          <p:cNvSpPr txBox="1"/>
          <p:nvPr/>
        </p:nvSpPr>
        <p:spPr>
          <a:xfrm>
            <a:off x="2586499" y="2131575"/>
            <a:ext cx="6978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6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Load</a:t>
            </a:r>
            <a:endParaRPr lang="en-US" altLang="ko-KR" sz="16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7DE219-7978-E50E-4252-7B6E47574BC0}"/>
              </a:ext>
            </a:extLst>
          </p:cNvPr>
          <p:cNvSpPr txBox="1"/>
          <p:nvPr/>
        </p:nvSpPr>
        <p:spPr>
          <a:xfrm>
            <a:off x="5956291" y="1989966"/>
            <a:ext cx="15250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6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Interactive Plotting</a:t>
            </a:r>
            <a:endParaRPr lang="en-US" altLang="ko-KR" sz="16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13716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>
          <a:extLst>
            <a:ext uri="{FF2B5EF4-FFF2-40B4-BE49-F238E27FC236}">
              <a16:creationId xmlns:a16="http://schemas.microsoft.com/office/drawing/2014/main" id="{5A3D834D-CE06-BD8D-F5FC-711DBF6CD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>
            <a:extLst>
              <a:ext uri="{FF2B5EF4-FFF2-40B4-BE49-F238E27FC236}">
                <a16:creationId xmlns:a16="http://schemas.microsoft.com/office/drawing/2014/main" id="{067787F8-84BD-D52A-4E7A-C3E836EBA9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725" y="1"/>
            <a:ext cx="82035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Dataset</a:t>
            </a:r>
            <a:endParaRPr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C6C07C6-A023-71A2-62AA-00303BECA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51" y="2125013"/>
            <a:ext cx="5217900" cy="2016850"/>
          </a:xfrm>
          <a:prstGeom prst="rect">
            <a:avLst/>
          </a:prstGeom>
        </p:spPr>
      </p:pic>
      <p:pic>
        <p:nvPicPr>
          <p:cNvPr id="2050" name="Picture 2" descr="bioRxiv">
            <a:hlinkClick r:id="rId4"/>
            <a:extLst>
              <a:ext uri="{FF2B5EF4-FFF2-40B4-BE49-F238E27FC236}">
                <a16:creationId xmlns:a16="http://schemas.microsoft.com/office/drawing/2014/main" id="{22C24D5F-71A6-E92C-C3B8-7D88CF202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51" y="1361399"/>
            <a:ext cx="2651512" cy="62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71D171C-19F0-40A0-A4FC-0F9A9445DF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8374" y="2309421"/>
            <a:ext cx="3103630" cy="11074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397713-3075-FA2E-9C1A-D0458DC4B0E7}"/>
              </a:ext>
            </a:extLst>
          </p:cNvPr>
          <p:cNvSpPr/>
          <p:nvPr/>
        </p:nvSpPr>
        <p:spPr>
          <a:xfrm>
            <a:off x="5733404" y="2293495"/>
            <a:ext cx="3185744" cy="3082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333415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>
          <a:extLst>
            <a:ext uri="{FF2B5EF4-FFF2-40B4-BE49-F238E27FC236}">
              <a16:creationId xmlns:a16="http://schemas.microsoft.com/office/drawing/2014/main" id="{DB1FA45E-7B8E-2283-AE31-900EB6C80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>
            <a:extLst>
              <a:ext uri="{FF2B5EF4-FFF2-40B4-BE49-F238E27FC236}">
                <a16:creationId xmlns:a16="http://schemas.microsoft.com/office/drawing/2014/main" id="{9D233B5D-7CFB-BE55-463C-F45E1E979E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725" y="1"/>
            <a:ext cx="82035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Data loading &amp; cropping &amp; plotting 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8B7183-FF4D-7361-3A32-7B59F7720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581025"/>
            <a:ext cx="4268348" cy="20554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619F6B4-B127-F51A-916D-01EB5A592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381" y="630976"/>
            <a:ext cx="2074536" cy="19731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AD63EB-8319-DDE9-E646-67534B3B88FF}"/>
              </a:ext>
            </a:extLst>
          </p:cNvPr>
          <p:cNvSpPr txBox="1"/>
          <p:nvPr/>
        </p:nvSpPr>
        <p:spPr>
          <a:xfrm>
            <a:off x="5396959" y="522956"/>
            <a:ext cx="981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16um bin</a:t>
            </a:r>
            <a:endParaRPr lang="ko-KR" altLang="en-US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AF7E20-9E5B-823E-6EDF-3F2026731D4B}"/>
              </a:ext>
            </a:extLst>
          </p:cNvPr>
          <p:cNvSpPr txBox="1"/>
          <p:nvPr/>
        </p:nvSpPr>
        <p:spPr>
          <a:xfrm>
            <a:off x="6894273" y="1608772"/>
            <a:ext cx="2261157" cy="2274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/>
              <a:t>Cropping data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b="1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/>
              <a:t>Plotting with different bin sizes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b="1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/>
              <a:t>Plotting staining images and gene expression levels together.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181438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>
          <a:extLst>
            <a:ext uri="{FF2B5EF4-FFF2-40B4-BE49-F238E27FC236}">
              <a16:creationId xmlns:a16="http://schemas.microsoft.com/office/drawing/2014/main" id="{0EF757ED-5A30-F07B-7D97-BCBF5E224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>
            <a:extLst>
              <a:ext uri="{FF2B5EF4-FFF2-40B4-BE49-F238E27FC236}">
                <a16:creationId xmlns:a16="http://schemas.microsoft.com/office/drawing/2014/main" id="{1696079C-7352-1921-7261-B2B5626219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725" y="1"/>
            <a:ext cx="82035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Data loading &amp; cropping &amp; plotting 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4CA658-BE8C-4D0F-CC09-CE472B815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581025"/>
            <a:ext cx="4268348" cy="20554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7FC72C2-5514-26A5-9E3B-1B03BB8BB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381" y="633516"/>
            <a:ext cx="2074536" cy="19731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BF3E5E-C3E7-A61D-5423-DBCA3CD72F4C}"/>
              </a:ext>
            </a:extLst>
          </p:cNvPr>
          <p:cNvSpPr txBox="1"/>
          <p:nvPr/>
        </p:nvSpPr>
        <p:spPr>
          <a:xfrm>
            <a:off x="6894273" y="1608772"/>
            <a:ext cx="2261157" cy="2274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/>
              <a:t>Cropping data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b="1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/>
              <a:t>Plotting with different bin sizes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b="1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/>
              <a:t>Plotting staining images and gene expression levels together.</a:t>
            </a:r>
            <a:endParaRPr lang="ko-KR" altLang="en-US" sz="1200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B8260EF-4A5B-601D-0B31-E51C5009869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5704"/>
          <a:stretch/>
        </p:blipFill>
        <p:spPr>
          <a:xfrm>
            <a:off x="4777472" y="673809"/>
            <a:ext cx="1892401" cy="18763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85A2ED-F3AE-CF87-FB0D-80FE41CFAEA1}"/>
              </a:ext>
            </a:extLst>
          </p:cNvPr>
          <p:cNvSpPr txBox="1"/>
          <p:nvPr/>
        </p:nvSpPr>
        <p:spPr>
          <a:xfrm>
            <a:off x="5396959" y="522956"/>
            <a:ext cx="981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16um bin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311856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>
          <a:extLst>
            <a:ext uri="{FF2B5EF4-FFF2-40B4-BE49-F238E27FC236}">
              <a16:creationId xmlns:a16="http://schemas.microsoft.com/office/drawing/2014/main" id="{68B9EA92-00B9-094E-83F0-FBA7634EA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>
            <a:extLst>
              <a:ext uri="{FF2B5EF4-FFF2-40B4-BE49-F238E27FC236}">
                <a16:creationId xmlns:a16="http://schemas.microsoft.com/office/drawing/2014/main" id="{526A8392-55FD-9AA8-738B-B38906B923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725" y="1"/>
            <a:ext cx="82035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Data loading &amp; cropping &amp; plotting 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F621B3-E94E-F01F-AF16-9837E2095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581025"/>
            <a:ext cx="4268348" cy="20554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B7A6DD-5A20-CF7B-F44D-B9F2C7311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381" y="630976"/>
            <a:ext cx="2074536" cy="19731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15B2CF-F81D-82EB-C91D-0E1644B2C637}"/>
              </a:ext>
            </a:extLst>
          </p:cNvPr>
          <p:cNvSpPr txBox="1"/>
          <p:nvPr/>
        </p:nvSpPr>
        <p:spPr>
          <a:xfrm>
            <a:off x="5396959" y="522956"/>
            <a:ext cx="981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16um bin</a:t>
            </a:r>
            <a:endParaRPr lang="ko-KR" altLang="en-US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FAD50F-B8D6-48A8-B67F-06EAC7AA383A}"/>
              </a:ext>
            </a:extLst>
          </p:cNvPr>
          <p:cNvSpPr txBox="1"/>
          <p:nvPr/>
        </p:nvSpPr>
        <p:spPr>
          <a:xfrm>
            <a:off x="6894273" y="1608772"/>
            <a:ext cx="2261157" cy="2274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/>
              <a:t>Cropping data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b="1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/>
              <a:t>Plotting with different bin sizes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b="1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/>
              <a:t>Plotting staining images and gene expression levels together.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888674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>
          <a:extLst>
            <a:ext uri="{FF2B5EF4-FFF2-40B4-BE49-F238E27FC236}">
              <a16:creationId xmlns:a16="http://schemas.microsoft.com/office/drawing/2014/main" id="{4F54F827-2F54-EACF-56DC-E2BA44CBF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>
            <a:extLst>
              <a:ext uri="{FF2B5EF4-FFF2-40B4-BE49-F238E27FC236}">
                <a16:creationId xmlns:a16="http://schemas.microsoft.com/office/drawing/2014/main" id="{8499A465-EDAB-07EA-5AC3-C656AF2635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725" y="1"/>
            <a:ext cx="82035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Data load &amp; cropping &amp; plotting 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0AF88E-E224-F6E5-43C7-D613B686D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581025"/>
            <a:ext cx="4268348" cy="20554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F248F8-1570-BABA-D044-E1C47F81C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381" y="630976"/>
            <a:ext cx="2074536" cy="197315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1EB92CE-D7F9-BDD6-C449-8359A098BCD5}"/>
              </a:ext>
            </a:extLst>
          </p:cNvPr>
          <p:cNvSpPr/>
          <p:nvPr/>
        </p:nvSpPr>
        <p:spPr>
          <a:xfrm>
            <a:off x="5253990" y="1419226"/>
            <a:ext cx="695325" cy="70671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EB015B-0F37-D0EE-41F1-ADCB7A658E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915" y="2706971"/>
            <a:ext cx="2291467" cy="2005544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6DD6B7C-F28A-37DE-E98E-6FCE902ED6D6}"/>
              </a:ext>
            </a:extLst>
          </p:cNvPr>
          <p:cNvCxnSpPr/>
          <p:nvPr/>
        </p:nvCxnSpPr>
        <p:spPr>
          <a:xfrm flipH="1">
            <a:off x="4919472" y="2139696"/>
            <a:ext cx="323088" cy="70104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BF4874-CA91-FBA0-2A9C-5BB588658CEE}"/>
              </a:ext>
            </a:extLst>
          </p:cNvPr>
          <p:cNvCxnSpPr/>
          <p:nvPr/>
        </p:nvCxnSpPr>
        <p:spPr>
          <a:xfrm>
            <a:off x="5949315" y="2125936"/>
            <a:ext cx="707517" cy="7148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8BAEBE-86F2-0885-692F-E966DD7361AC}"/>
              </a:ext>
            </a:extLst>
          </p:cNvPr>
          <p:cNvSpPr txBox="1"/>
          <p:nvPr/>
        </p:nvSpPr>
        <p:spPr>
          <a:xfrm>
            <a:off x="5396959" y="522956"/>
            <a:ext cx="981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16um bin</a:t>
            </a:r>
            <a:endParaRPr lang="ko-KR" altLang="en-US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1A11A5-78BA-96CA-FBD0-ACE8DDFAF392}"/>
              </a:ext>
            </a:extLst>
          </p:cNvPr>
          <p:cNvSpPr txBox="1"/>
          <p:nvPr/>
        </p:nvSpPr>
        <p:spPr>
          <a:xfrm>
            <a:off x="5402038" y="2610172"/>
            <a:ext cx="981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16um bin</a:t>
            </a:r>
            <a:endParaRPr lang="ko-KR" altLang="en-US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C68104-E5C8-ED2B-A515-F7F072F88D4E}"/>
              </a:ext>
            </a:extLst>
          </p:cNvPr>
          <p:cNvSpPr txBox="1"/>
          <p:nvPr/>
        </p:nvSpPr>
        <p:spPr>
          <a:xfrm>
            <a:off x="6894273" y="1608772"/>
            <a:ext cx="2261157" cy="2274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/>
              <a:t>Cropping data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b="1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/>
              <a:t>Plotting with different bin sizes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b="1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/>
              <a:t>Plotting staining images and gene expression levels together.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53679906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928</Words>
  <Application>Microsoft Office PowerPoint</Application>
  <PresentationFormat>화면 슬라이드 쇼(16:9)</PresentationFormat>
  <Paragraphs>171</Paragraphs>
  <Slides>29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Arial</vt:lpstr>
      <vt:lpstr>Open Sans</vt:lpstr>
      <vt:lpstr>Open Sans Medium</vt:lpstr>
      <vt:lpstr>Wingdings</vt:lpstr>
      <vt:lpstr>Helvetica</vt:lpstr>
      <vt:lpstr>Simple Light</vt:lpstr>
      <vt:lpstr>Office 테마</vt:lpstr>
      <vt:lpstr>2025 SCSOK Hackathon</vt:lpstr>
      <vt:lpstr>2 goals</vt:lpstr>
      <vt:lpstr>1 achievement</vt:lpstr>
      <vt:lpstr>1. Visium HD – SpatialData - napari</vt:lpstr>
      <vt:lpstr>Dataset</vt:lpstr>
      <vt:lpstr>Data loading &amp; cropping &amp; plotting </vt:lpstr>
      <vt:lpstr>Data loading &amp; cropping &amp; plotting </vt:lpstr>
      <vt:lpstr>Data loading &amp; cropping &amp; plotting </vt:lpstr>
      <vt:lpstr>Data load &amp; cropping &amp; plotting </vt:lpstr>
      <vt:lpstr>Data load &amp; cropping &amp; plotting </vt:lpstr>
      <vt:lpstr>Data load &amp; cropping &amp; plotting </vt:lpstr>
      <vt:lpstr>Interactive plotting</vt:lpstr>
      <vt:lpstr>Interactive plotting</vt:lpstr>
      <vt:lpstr>Interactive plotting</vt:lpstr>
      <vt:lpstr>2. Xenium – Baysor – Scanpy - SpatialData</vt:lpstr>
      <vt:lpstr>2. Xenium – Baysor – Scanpy - SpatialData</vt:lpstr>
      <vt:lpstr>Combine multiple steps into a single note</vt:lpstr>
      <vt:lpstr>Combine multiple steps into a single note</vt:lpstr>
      <vt:lpstr>Dataset</vt:lpstr>
      <vt:lpstr>Baysor : cell segmentation</vt:lpstr>
      <vt:lpstr>Baysor : cell segmentation</vt:lpstr>
      <vt:lpstr>Results </vt:lpstr>
      <vt:lpstr>Results </vt:lpstr>
      <vt:lpstr>Results </vt:lpstr>
      <vt:lpstr>PowerPoint 프레젠테이션</vt:lpstr>
      <vt:lpstr>+ Tried our best.. but</vt:lpstr>
      <vt:lpstr>FICTURE</vt:lpstr>
      <vt:lpstr>FICTURE</vt:lpstr>
      <vt:lpstr>SCS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준성 배</cp:lastModifiedBy>
  <cp:revision>69</cp:revision>
  <dcterms:modified xsi:type="dcterms:W3CDTF">2025-02-21T05:17:37Z</dcterms:modified>
</cp:coreProperties>
</file>